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80" r:id="rId3"/>
    <p:sldId id="307" r:id="rId4"/>
    <p:sldId id="283" r:id="rId5"/>
    <p:sldId id="284" r:id="rId6"/>
    <p:sldId id="285" r:id="rId7"/>
    <p:sldId id="286" r:id="rId8"/>
    <p:sldId id="287" r:id="rId9"/>
    <p:sldId id="289" r:id="rId10"/>
    <p:sldId id="290" r:id="rId11"/>
    <p:sldId id="291" r:id="rId12"/>
    <p:sldId id="292" r:id="rId13"/>
    <p:sldId id="305" r:id="rId14"/>
    <p:sldId id="296" r:id="rId15"/>
    <p:sldId id="297" r:id="rId16"/>
    <p:sldId id="293" r:id="rId17"/>
    <p:sldId id="299" r:id="rId18"/>
    <p:sldId id="300" r:id="rId19"/>
    <p:sldId id="301" r:id="rId20"/>
    <p:sldId id="302" r:id="rId21"/>
    <p:sldId id="303" r:id="rId22"/>
    <p:sldId id="304" r:id="rId23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339933"/>
    <a:srgbClr val="1D12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9" autoAdjust="0"/>
    <p:restoredTop sz="91223" autoAdjust="0"/>
  </p:normalViewPr>
  <p:slideViewPr>
    <p:cSldViewPr snapToGrid="0">
      <p:cViewPr varScale="1">
        <p:scale>
          <a:sx n="78" d="100"/>
          <a:sy n="78" d="100"/>
        </p:scale>
        <p:origin x="80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702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pPr rtl="1"/>
            <a:fld id="{98466CB2-7D3E-427A-AAF0-802DACED7DC0}" type="datetimeFigureOut">
              <a:rPr lang="en-US" smtClean="0"/>
              <a:pPr rtl="1"/>
              <a:t>2/24/2016</a:t>
            </a:fld>
            <a:endParaRPr lang="ar-EG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67263"/>
            <a:ext cx="5435600" cy="3900488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4283" cy="497019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pPr rtl="1"/>
            <a:fld id="{AFC6F141-5B38-46C5-AD89-9A8CC2E6F386}" type="slidenum">
              <a:rPr lang="en-US" smtClean="0"/>
              <a:pPr rtl="1"/>
              <a:t>‹#›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35470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9450" y="806450"/>
            <a:ext cx="5375275" cy="4032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0285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AFC6F141-5B38-46C5-AD89-9A8CC2E6F386}" type="slidenum">
              <a:rPr lang="en-US" smtClean="0"/>
              <a:pPr rtl="1"/>
              <a:t>10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827062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AFC6F141-5B38-46C5-AD89-9A8CC2E6F386}" type="slidenum">
              <a:rPr lang="en-US" smtClean="0"/>
              <a:pPr rtl="1"/>
              <a:t>11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827062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AFC6F141-5B38-46C5-AD89-9A8CC2E6F386}" type="slidenum">
              <a:rPr lang="en-US" smtClean="0"/>
              <a:pPr rtl="1"/>
              <a:t>12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827062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AFC6F141-5B38-46C5-AD89-9A8CC2E6F386}" type="slidenum">
              <a:rPr lang="en-US" smtClean="0"/>
              <a:pPr rtl="1"/>
              <a:t>13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827062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761" indent="-28529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1171" indent="-22823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7640" indent="-22823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4108" indent="-22823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0577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7045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3514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9982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fld id="{2AB2E128-1AD4-43F0-8E7A-6A972DA8C1B1}" type="slidenum">
              <a:rPr lang="en-GB" altLang="en-US">
                <a:latin typeface="Times New Roman" panose="02020603050405020304" pitchFamily="18" charset="0"/>
              </a:rPr>
              <a:pPr rtl="1"/>
              <a:t>14</a:t>
            </a:fld>
            <a:endParaRPr lang="ar-EG" altLang="en-US" dirty="0">
              <a:latin typeface="Times New Roman" panose="02020603050405020304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r>
              <a:rPr lang="ar-EG" smtClean="0"/>
              <a:t>1. </a:t>
            </a:r>
          </a:p>
        </p:txBody>
      </p:sp>
    </p:spTree>
    <p:extLst>
      <p:ext uri="{BB962C8B-B14F-4D97-AF65-F5344CB8AC3E}">
        <p14:creationId xmlns:p14="http://schemas.microsoft.com/office/powerpoint/2010/main" val="36732939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761" indent="-28529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1171" indent="-22823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7640" indent="-22823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4108" indent="-22823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0577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7045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3514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9982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fld id="{E189D987-10A1-418E-A0BD-34BF2A342A77}" type="slidenum">
              <a:rPr lang="en-GB" altLang="en-US">
                <a:latin typeface="Times New Roman" panose="02020603050405020304" pitchFamily="18" charset="0"/>
              </a:rPr>
              <a:pPr rtl="1"/>
              <a:t>15</a:t>
            </a:fld>
            <a:endParaRPr lang="ar-EG" altLang="en-US" dirty="0">
              <a:latin typeface="Times New Roman" panose="02020603050405020304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r>
              <a:rPr lang="ar-EG" smtClean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501560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EG" smtClean="0"/>
              <a:t>1. 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AFC6F141-5B38-46C5-AD89-9A8CC2E6F386}" type="slidenum">
              <a:rPr lang="en-US" smtClean="0"/>
              <a:pPr rtl="1"/>
              <a:t>16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827062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AFC6F141-5B38-46C5-AD89-9A8CC2E6F386}" type="slidenum">
              <a:rPr lang="en-US" smtClean="0"/>
              <a:pPr rtl="1"/>
              <a:t>17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3951901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AFC6F141-5B38-46C5-AD89-9A8CC2E6F386}" type="slidenum">
              <a:rPr lang="en-US" smtClean="0"/>
              <a:pPr rtl="1"/>
              <a:t>18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3097963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AFC6F141-5B38-46C5-AD89-9A8CC2E6F386}" type="slidenum">
              <a:rPr lang="en-US" smtClean="0"/>
              <a:pPr rtl="1"/>
              <a:t>19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681615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AFC6F141-5B38-46C5-AD89-9A8CC2E6F386}" type="slidenum">
              <a:rPr lang="en-US" smtClean="0"/>
              <a:pPr rtl="1"/>
              <a:t>2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827062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AFC6F141-5B38-46C5-AD89-9A8CC2E6F386}" type="slidenum">
              <a:rPr lang="en-US" smtClean="0"/>
              <a:pPr rtl="1"/>
              <a:t>20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8804203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AFC6F141-5B38-46C5-AD89-9A8CC2E6F386}" type="slidenum">
              <a:rPr lang="en-US" smtClean="0"/>
              <a:pPr rtl="1"/>
              <a:t>21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8824452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AFC6F141-5B38-46C5-AD89-9A8CC2E6F386}" type="slidenum">
              <a:rPr lang="en-US" smtClean="0"/>
              <a:pPr rtl="1"/>
              <a:t>22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309516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AFC6F141-5B38-46C5-AD89-9A8CC2E6F386}" type="slidenum">
              <a:rPr lang="en-US" smtClean="0"/>
              <a:pPr rtl="1"/>
              <a:t>3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33921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AFC6F141-5B38-46C5-AD89-9A8CC2E6F386}" type="slidenum">
              <a:rPr lang="en-US" smtClean="0"/>
              <a:pPr rtl="1"/>
              <a:t>4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82706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AFC6F141-5B38-46C5-AD89-9A8CC2E6F386}" type="slidenum">
              <a:rPr lang="en-US" smtClean="0"/>
              <a:pPr rtl="1"/>
              <a:t>5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82706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AFC6F141-5B38-46C5-AD89-9A8CC2E6F386}" type="slidenum">
              <a:rPr lang="en-US" smtClean="0"/>
              <a:pPr rtl="1"/>
              <a:t>6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82706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AFC6F141-5B38-46C5-AD89-9A8CC2E6F386}" type="slidenum">
              <a:rPr lang="en-US" smtClean="0"/>
              <a:pPr rtl="1"/>
              <a:t>7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82706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rtl="1">
              <a:buAutoNum type="arabicPeriod"/>
            </a:pPr>
            <a:endParaRPr lang="ar-EG" baseline="0" dirty="0" smtClean="0"/>
          </a:p>
          <a:p>
            <a:pPr marL="0" indent="0" algn="r" rtl="1">
              <a:buNone/>
            </a:pPr>
            <a:r>
              <a:rPr lang="ar-EG" smtClean="0"/>
              <a:t>  </a:t>
            </a:r>
          </a:p>
          <a:p>
            <a:pPr marL="228600" indent="-228600" rtl="1">
              <a:buAutoNum type="arabicPeriod"/>
            </a:pPr>
            <a:endParaRPr lang="ar-EG" dirty="0" smtClean="0"/>
          </a:p>
          <a:p>
            <a:pPr algn="r" rtl="1"/>
            <a:r>
              <a:rPr lang="ar-EG" smtClean="0"/>
              <a:t> 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AFC6F141-5B38-46C5-AD89-9A8CC2E6F386}" type="slidenum">
              <a:rPr lang="en-US" smtClean="0"/>
              <a:pPr rtl="1"/>
              <a:t>8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82706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AFC6F141-5B38-46C5-AD89-9A8CC2E6F386}" type="slidenum">
              <a:rPr lang="en-US" smtClean="0"/>
              <a:pPr rtl="1"/>
              <a:t>9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82706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67000"/>
            <a:ext cx="8305800" cy="11128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2025C1-A5BA-4E22-8318-F3463A9177DA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11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0" y="1524000"/>
            <a:ext cx="8763000" cy="49530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53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Content-Kic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0" y="1524000"/>
            <a:ext cx="8763000" cy="45720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0" y="6172200"/>
            <a:ext cx="8763000" cy="685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none"/>
        </p:style>
        <p:txBody>
          <a:bodyPr>
            <a:normAutofit/>
          </a:bodyPr>
          <a:lstStyle>
            <a:lvl1pPr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478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large and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2025C1-A5BA-4E22-8318-F3463A9177DA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0" y="1447800"/>
            <a:ext cx="5486400" cy="50292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5638800" y="1447800"/>
            <a:ext cx="3124200" cy="50292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8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ntent large and small w kic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2025C1-A5BA-4E22-8318-F3463A9177DA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0" y="1447800"/>
            <a:ext cx="5486400" cy="47244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5638800" y="1447800"/>
            <a:ext cx="3124200" cy="47244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0" y="6172200"/>
            <a:ext cx="8763000" cy="685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none"/>
        </p:style>
        <p:txBody>
          <a:bodyPr>
            <a:normAutofit/>
          </a:bodyPr>
          <a:lstStyle>
            <a:lvl1pPr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189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6248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304800"/>
            <a:ext cx="83058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  <a:endParaRPr lang="fr-BE" altLang="fr-FR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00200"/>
            <a:ext cx="8686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  <a:endParaRPr lang="fr-BE" altLang="fr-FR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7"/>
            <a:ext cx="640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sym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7000" y="649287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sym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2025C1-A5BA-4E22-8318-F3463A9177DA}" type="slidenum">
              <a:rPr lang="fr-BE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76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827" y="2857500"/>
            <a:ext cx="7478039" cy="1200150"/>
          </a:xfrm>
        </p:spPr>
        <p:txBody>
          <a:bodyPr/>
          <a:lstStyle/>
          <a:p>
            <a:pPr rtl="1"/>
            <a:r>
              <a:rPr lang="ar-AE" b="1" dirty="0" smtClean="0"/>
              <a:t>تحديد هوية </a:t>
            </a:r>
            <a:r>
              <a:rPr lang="ar-SA" b="1" dirty="0" smtClean="0"/>
              <a:t>المواد الكيميائية المرتبطة باتفاقية الأسلحة الكيميائية باستخدام النظام المُنسَّق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2566961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74320" y="966718"/>
            <a:ext cx="8327721" cy="1379042"/>
          </a:xfrm>
          <a:ln>
            <a:solidFill>
              <a:schemeClr val="tx1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1757363" indent="-1710929" algn="r" rtl="1">
              <a:buNone/>
            </a:pPr>
            <a:r>
              <a:rPr lang="ar-EG" sz="3000" b="1" dirty="0"/>
              <a:t>(</a:t>
            </a:r>
            <a:r>
              <a:rPr lang="ar-SA" sz="3000" b="1" dirty="0"/>
              <a:t>مثال</a:t>
            </a:r>
            <a:r>
              <a:rPr lang="ar-EG" sz="3000" b="1" dirty="0"/>
              <a:t>) </a:t>
            </a:r>
            <a:r>
              <a:rPr lang="ar-SA" sz="3000" b="1" dirty="0"/>
              <a:t>توصيات منظمة الجمارك العالمية</a:t>
            </a:r>
            <a:r>
              <a:rPr lang="ar-EG" sz="3000" b="1" dirty="0"/>
              <a:t> (2009)</a:t>
            </a:r>
          </a:p>
          <a:p>
            <a:pPr marL="1757363" indent="0" algn="r" rtl="1">
              <a:buNone/>
            </a:pPr>
            <a:r>
              <a:rPr lang="ar-AE" sz="2850" b="1" dirty="0"/>
              <a:t>ا</a:t>
            </a:r>
            <a:r>
              <a:rPr lang="ar-AE" sz="2850" b="1" dirty="0" smtClean="0"/>
              <a:t>ل</a:t>
            </a:r>
            <a:r>
              <a:rPr lang="ar-SA" sz="2850" b="1" dirty="0" smtClean="0"/>
              <a:t>إدراج في</a:t>
            </a:r>
            <a:r>
              <a:rPr lang="ar-AE" sz="2850" b="1" dirty="0" smtClean="0"/>
              <a:t> النظام</a:t>
            </a:r>
            <a:r>
              <a:rPr lang="ar-SA" sz="2850" b="1" dirty="0" smtClean="0"/>
              <a:t> ال</a:t>
            </a:r>
            <a:r>
              <a:rPr lang="ar-AE" sz="2850" b="1" dirty="0" smtClean="0"/>
              <a:t>إحصائ</a:t>
            </a:r>
            <a:r>
              <a:rPr lang="ar-SA" sz="2850" b="1" dirty="0" smtClean="0"/>
              <a:t>ي الوطني</a:t>
            </a:r>
            <a:r>
              <a:rPr lang="ar-AE" sz="2850" b="1" dirty="0" smtClean="0"/>
              <a:t> ل</a:t>
            </a:r>
            <a:r>
              <a:rPr lang="ar-SA" sz="2850" b="1" dirty="0" smtClean="0"/>
              <a:t>لتسمي</a:t>
            </a:r>
            <a:r>
              <a:rPr lang="ar-AE" sz="2850" b="1" dirty="0"/>
              <a:t>ة</a:t>
            </a:r>
            <a:r>
              <a:rPr lang="ar-SA" sz="2850" b="1" dirty="0"/>
              <a:t> </a:t>
            </a:r>
            <a:r>
              <a:rPr lang="ar-EG" sz="2850" b="1" dirty="0" smtClean="0"/>
              <a:t>:</a:t>
            </a:r>
            <a:endParaRPr lang="ar-EG" sz="2850" b="1" dirty="0"/>
          </a:p>
          <a:p>
            <a:pPr marL="1757363" indent="0" algn="r" rtl="1">
              <a:buNone/>
            </a:pPr>
            <a:r>
              <a:rPr lang="ar-SA" sz="2850" b="1" u="sng" dirty="0"/>
              <a:t>البند الفرعي </a:t>
            </a:r>
            <a:r>
              <a:rPr lang="ar-EG" sz="2850" b="1" u="sng" dirty="0"/>
              <a:t>2811.19</a:t>
            </a:r>
          </a:p>
          <a:p>
            <a:pPr marL="1757363" indent="0" algn="r" rtl="1">
              <a:buNone/>
            </a:pPr>
            <a:r>
              <a:rPr lang="ar-EG" sz="2850" b="1" dirty="0"/>
              <a:t>--- </a:t>
            </a:r>
            <a:r>
              <a:rPr lang="ar-SA" sz="2850" b="1" dirty="0">
                <a:solidFill>
                  <a:srgbClr val="C00000"/>
                </a:solidFill>
              </a:rPr>
              <a:t>سيانيد الهيدروجين</a:t>
            </a:r>
            <a:r>
              <a:rPr lang="ar-EG" sz="2850" b="1" dirty="0">
                <a:solidFill>
                  <a:srgbClr val="C00000"/>
                </a:solidFill>
              </a:rPr>
              <a:t> </a:t>
            </a:r>
            <a:r>
              <a:rPr lang="ar-EG" sz="2850" b="1" dirty="0">
                <a:solidFill>
                  <a:srgbClr val="0070C0"/>
                </a:solidFill>
              </a:rPr>
              <a:t>(&lt;= </a:t>
            </a:r>
            <a:r>
              <a:rPr lang="ar-SA" sz="2850" b="1" dirty="0">
                <a:solidFill>
                  <a:srgbClr val="0070C0"/>
                </a:solidFill>
              </a:rPr>
              <a:t>مادة كيميائية خاضعة لاتفاقية الأسلحة الكيميائية</a:t>
            </a:r>
            <a:r>
              <a:rPr lang="ar-EG" sz="2850" b="1" dirty="0">
                <a:solidFill>
                  <a:srgbClr val="0070C0"/>
                </a:solidFill>
              </a:rPr>
              <a:t>)</a:t>
            </a:r>
            <a:r>
              <a:rPr lang="en-US" dirty="0" smtClean="0"/>
              <a:t>	</a:t>
            </a:r>
            <a:endParaRPr lang="ar-EG" sz="2700" b="1" dirty="0">
              <a:solidFill>
                <a:srgbClr val="C0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8497" y="2848888"/>
            <a:ext cx="4039643" cy="30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ar-EG" altLang="en-US" sz="2400" b="1" u="sng" dirty="0">
                <a:solidFill>
                  <a:srgbClr val="002060"/>
                </a:solidFill>
              </a:rPr>
              <a:t>2012HS</a:t>
            </a:r>
          </a:p>
          <a:p>
            <a:pPr marL="598885" indent="-598885" algn="r" rtl="1">
              <a:buNone/>
            </a:pPr>
            <a:r>
              <a:rPr lang="ar-EG" altLang="en-US" sz="1800" b="1" dirty="0">
                <a:solidFill>
                  <a:srgbClr val="002060"/>
                </a:solidFill>
              </a:rPr>
              <a:t>28.11 </a:t>
            </a:r>
            <a:r>
              <a:rPr lang="ar-SA" altLang="en-US" sz="1800" b="1" dirty="0">
                <a:solidFill>
                  <a:srgbClr val="002060"/>
                </a:solidFill>
              </a:rPr>
              <a:t>أحماض </a:t>
            </a:r>
            <a:r>
              <a:rPr lang="ar-AE" altLang="en-US" sz="1800" b="1" dirty="0" smtClean="0">
                <a:solidFill>
                  <a:srgbClr val="002060"/>
                </a:solidFill>
              </a:rPr>
              <a:t>لا</a:t>
            </a:r>
            <a:r>
              <a:rPr lang="ar-SA" altLang="en-US" sz="1800" b="1" dirty="0" smtClean="0">
                <a:solidFill>
                  <a:srgbClr val="002060"/>
                </a:solidFill>
              </a:rPr>
              <a:t>عضوية </a:t>
            </a:r>
            <a:r>
              <a:rPr lang="ar-SA" altLang="en-US" sz="1800" b="1" dirty="0">
                <a:solidFill>
                  <a:srgbClr val="002060"/>
                </a:solidFill>
              </a:rPr>
              <a:t>أخرى وغيرها من </a:t>
            </a:r>
            <a:r>
              <a:rPr lang="ar-AE" altLang="en-US" sz="1800" b="1" dirty="0">
                <a:solidFill>
                  <a:srgbClr val="002060"/>
                </a:solidFill>
              </a:rPr>
              <a:t>ال</a:t>
            </a:r>
            <a:r>
              <a:rPr lang="ar-SA" altLang="en-US" sz="1800" b="1" dirty="0">
                <a:solidFill>
                  <a:srgbClr val="002060"/>
                </a:solidFill>
              </a:rPr>
              <a:t>مركبات </a:t>
            </a:r>
            <a:r>
              <a:rPr lang="ar-AE" altLang="en-US" sz="1800" b="1" dirty="0">
                <a:solidFill>
                  <a:srgbClr val="002060"/>
                </a:solidFill>
              </a:rPr>
              <a:t>ال</a:t>
            </a:r>
            <a:r>
              <a:rPr lang="ar-SA" altLang="en-US" sz="1800" b="1" dirty="0">
                <a:solidFill>
                  <a:srgbClr val="002060"/>
                </a:solidFill>
              </a:rPr>
              <a:t>أكسجينية </a:t>
            </a:r>
            <a:r>
              <a:rPr lang="ar-AE" altLang="en-US" sz="1800" b="1" dirty="0">
                <a:solidFill>
                  <a:srgbClr val="002060"/>
                </a:solidFill>
              </a:rPr>
              <a:t>اللا</a:t>
            </a:r>
            <a:r>
              <a:rPr lang="ar-SA" altLang="en-US" sz="1800" b="1" dirty="0">
                <a:solidFill>
                  <a:srgbClr val="002060"/>
                </a:solidFill>
              </a:rPr>
              <a:t>عضوية من </a:t>
            </a:r>
            <a:r>
              <a:rPr lang="ar-AE" altLang="en-US" sz="1800" b="1" dirty="0">
                <a:solidFill>
                  <a:srgbClr val="002060"/>
                </a:solidFill>
              </a:rPr>
              <a:t>اللامعادن</a:t>
            </a:r>
            <a:r>
              <a:rPr lang="ar-EG" altLang="en-US" sz="1800" b="1" dirty="0">
                <a:solidFill>
                  <a:srgbClr val="002060"/>
                </a:solidFill>
              </a:rPr>
              <a:t>.</a:t>
            </a:r>
          </a:p>
          <a:p>
            <a:pPr marL="598885" indent="-598885" algn="r" rtl="1">
              <a:buNone/>
            </a:pPr>
            <a:r>
              <a:rPr lang="ar-EG" altLang="en-US" sz="1800" b="1" dirty="0" smtClean="0">
                <a:solidFill>
                  <a:srgbClr val="002060"/>
                </a:solidFill>
              </a:rPr>
              <a:t>. </a:t>
            </a:r>
            <a:r>
              <a:rPr lang="ar-SA" altLang="en-US" sz="1800" b="1" dirty="0">
                <a:solidFill>
                  <a:srgbClr val="002060"/>
                </a:solidFill>
              </a:rPr>
              <a:t>أحماض </a:t>
            </a:r>
            <a:r>
              <a:rPr lang="ar-AE" altLang="en-US" sz="1800" b="1" dirty="0" smtClean="0">
                <a:solidFill>
                  <a:srgbClr val="002060"/>
                </a:solidFill>
              </a:rPr>
              <a:t>لا</a:t>
            </a:r>
            <a:r>
              <a:rPr lang="ar-SA" altLang="en-US" sz="1800" b="1" dirty="0" smtClean="0">
                <a:solidFill>
                  <a:srgbClr val="002060"/>
                </a:solidFill>
              </a:rPr>
              <a:t>عضوية </a:t>
            </a:r>
            <a:r>
              <a:rPr lang="ar-SA" altLang="en-US" sz="1800" b="1" dirty="0">
                <a:solidFill>
                  <a:srgbClr val="002060"/>
                </a:solidFill>
              </a:rPr>
              <a:t>أخرى</a:t>
            </a:r>
            <a:r>
              <a:rPr lang="ar-EG" altLang="en-US" sz="1800" b="1" dirty="0">
                <a:solidFill>
                  <a:srgbClr val="002060"/>
                </a:solidFill>
              </a:rPr>
              <a:t> :</a:t>
            </a:r>
          </a:p>
          <a:p>
            <a:pPr marL="1246585" indent="-985838" algn="r" rtl="1">
              <a:buNone/>
            </a:pPr>
            <a:r>
              <a:rPr lang="ar-EG" altLang="en-US" sz="1800" b="1" dirty="0">
                <a:solidFill>
                  <a:srgbClr val="002060"/>
                </a:solidFill>
              </a:rPr>
              <a:t>2811.11  -- </a:t>
            </a:r>
            <a:r>
              <a:rPr lang="ar-SA" altLang="en-US" sz="1800" b="1" dirty="0">
                <a:solidFill>
                  <a:srgbClr val="002060"/>
                </a:solidFill>
              </a:rPr>
              <a:t>فلوريد الهيدروجين</a:t>
            </a:r>
            <a:r>
              <a:rPr lang="ar-EG" altLang="en-US" sz="1800" b="1" dirty="0">
                <a:solidFill>
                  <a:srgbClr val="002060"/>
                </a:solidFill>
              </a:rPr>
              <a:t> </a:t>
            </a:r>
          </a:p>
          <a:p>
            <a:pPr marL="1246585" indent="-985838" algn="r" rtl="1">
              <a:buNone/>
            </a:pPr>
            <a:r>
              <a:rPr lang="ar-EG" altLang="en-US" sz="1800" b="1" dirty="0">
                <a:solidFill>
                  <a:srgbClr val="002060"/>
                </a:solidFill>
              </a:rPr>
              <a:t>2811.19 -- </a:t>
            </a:r>
            <a:r>
              <a:rPr lang="ar-SA" altLang="en-US" sz="1800" b="1" dirty="0">
                <a:solidFill>
                  <a:srgbClr val="002060"/>
                </a:solidFill>
              </a:rPr>
              <a:t>غيرها</a:t>
            </a:r>
          </a:p>
          <a:p>
            <a:pPr marL="0" indent="0" rtl="1">
              <a:buNone/>
            </a:pPr>
            <a:endParaRPr lang="ar-EG" altLang="en-US" sz="2400" b="1" dirty="0">
              <a:solidFill>
                <a:srgbClr val="002060"/>
              </a:solidFill>
            </a:endParaRPr>
          </a:p>
          <a:p>
            <a:pPr marL="0" indent="0" rtl="1">
              <a:buNone/>
            </a:pPr>
            <a:endParaRPr lang="ar-EG" altLang="en-US" sz="2400" b="1" u="sng" dirty="0">
              <a:solidFill>
                <a:srgbClr val="00206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387241" y="2850454"/>
            <a:ext cx="4396636" cy="30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ar-AE" sz="2400" b="1" u="sng" dirty="0"/>
              <a:t>النظام</a:t>
            </a:r>
            <a:r>
              <a:rPr lang="ar-SA" sz="2400" b="1" u="sng" dirty="0"/>
              <a:t> ال</a:t>
            </a:r>
            <a:r>
              <a:rPr lang="ar-AE" sz="2400" b="1" u="sng" dirty="0"/>
              <a:t>إحصائ</a:t>
            </a:r>
            <a:r>
              <a:rPr lang="ar-SA" sz="2400" b="1" u="sng" dirty="0"/>
              <a:t>ي الوطني</a:t>
            </a:r>
            <a:r>
              <a:rPr lang="ar-AE" sz="2400" b="1" u="sng" dirty="0"/>
              <a:t> ل</a:t>
            </a:r>
            <a:r>
              <a:rPr lang="ar-SA" sz="2400" b="1" u="sng" dirty="0"/>
              <a:t>لتسمي</a:t>
            </a:r>
            <a:r>
              <a:rPr lang="ar-AE" sz="2400" b="1" u="sng" dirty="0" smtClean="0"/>
              <a:t>ة</a:t>
            </a:r>
            <a:endParaRPr lang="en-GB" sz="2400" b="1" u="sng" dirty="0" smtClean="0"/>
          </a:p>
          <a:p>
            <a:pPr marL="0" indent="0" algn="r" rtl="1">
              <a:spcBef>
                <a:spcPts val="0"/>
              </a:spcBef>
              <a:buNone/>
            </a:pPr>
            <a:r>
              <a:rPr lang="ar-SA" sz="2400" b="1" dirty="0" smtClean="0"/>
              <a:t> </a:t>
            </a:r>
            <a:r>
              <a:rPr lang="ar-EG" altLang="en-US" sz="1800" b="1" dirty="0" smtClean="0">
                <a:solidFill>
                  <a:srgbClr val="002060"/>
                </a:solidFill>
              </a:rPr>
              <a:t>28.11 </a:t>
            </a:r>
            <a:r>
              <a:rPr lang="ar-SA" altLang="en-US" sz="1800" b="1" dirty="0">
                <a:solidFill>
                  <a:srgbClr val="002060"/>
                </a:solidFill>
              </a:rPr>
              <a:t>أحماض </a:t>
            </a:r>
            <a:r>
              <a:rPr lang="ar-AE" altLang="en-US" sz="1800" b="1" dirty="0" smtClean="0">
                <a:solidFill>
                  <a:srgbClr val="002060"/>
                </a:solidFill>
              </a:rPr>
              <a:t>لا</a:t>
            </a:r>
            <a:r>
              <a:rPr lang="ar-SA" altLang="en-US" sz="1800" b="1" dirty="0" smtClean="0">
                <a:solidFill>
                  <a:srgbClr val="002060"/>
                </a:solidFill>
              </a:rPr>
              <a:t>عضوية </a:t>
            </a:r>
            <a:r>
              <a:rPr lang="ar-SA" altLang="en-US" sz="1800" b="1" dirty="0">
                <a:solidFill>
                  <a:srgbClr val="002060"/>
                </a:solidFill>
              </a:rPr>
              <a:t>أخرى وغيرها من </a:t>
            </a:r>
            <a:r>
              <a:rPr lang="ar-AE" altLang="en-US" sz="1800" b="1" dirty="0" smtClean="0">
                <a:solidFill>
                  <a:srgbClr val="002060"/>
                </a:solidFill>
              </a:rPr>
              <a:t>ال</a:t>
            </a:r>
            <a:r>
              <a:rPr lang="ar-SA" altLang="en-US" sz="1800" b="1" dirty="0" smtClean="0">
                <a:solidFill>
                  <a:srgbClr val="002060"/>
                </a:solidFill>
              </a:rPr>
              <a:t>مركبات </a:t>
            </a:r>
            <a:r>
              <a:rPr lang="ar-AE" altLang="en-US" sz="1800" b="1" dirty="0" smtClean="0">
                <a:solidFill>
                  <a:srgbClr val="002060"/>
                </a:solidFill>
              </a:rPr>
              <a:t>ال</a:t>
            </a:r>
            <a:r>
              <a:rPr lang="ar-SA" altLang="en-US" sz="1800" b="1" dirty="0" smtClean="0">
                <a:solidFill>
                  <a:srgbClr val="002060"/>
                </a:solidFill>
              </a:rPr>
              <a:t>أكسجينية </a:t>
            </a:r>
            <a:r>
              <a:rPr lang="ar-AE" altLang="en-US" sz="1800" b="1" dirty="0" smtClean="0">
                <a:solidFill>
                  <a:srgbClr val="002060"/>
                </a:solidFill>
              </a:rPr>
              <a:t>اللا</a:t>
            </a:r>
            <a:r>
              <a:rPr lang="ar-SA" altLang="en-US" sz="1800" b="1" dirty="0" smtClean="0">
                <a:solidFill>
                  <a:srgbClr val="002060"/>
                </a:solidFill>
              </a:rPr>
              <a:t>عضوية </a:t>
            </a:r>
            <a:r>
              <a:rPr lang="ar-SA" altLang="en-US" sz="1800" b="1" dirty="0">
                <a:solidFill>
                  <a:srgbClr val="002060"/>
                </a:solidFill>
              </a:rPr>
              <a:t>من </a:t>
            </a:r>
            <a:r>
              <a:rPr lang="ar-AE" altLang="en-US" sz="1800" b="1" dirty="0" smtClean="0">
                <a:solidFill>
                  <a:srgbClr val="002060"/>
                </a:solidFill>
              </a:rPr>
              <a:t>اللامعادن</a:t>
            </a:r>
            <a:r>
              <a:rPr lang="ar-EG" altLang="en-US" sz="1800" b="1" dirty="0" smtClean="0">
                <a:solidFill>
                  <a:srgbClr val="002060"/>
                </a:solidFill>
              </a:rPr>
              <a:t>.</a:t>
            </a:r>
            <a:endParaRPr lang="ar-EG" altLang="en-US" sz="1800" b="1" dirty="0">
              <a:solidFill>
                <a:srgbClr val="002060"/>
              </a:solidFill>
            </a:endParaRPr>
          </a:p>
          <a:p>
            <a:pPr marL="1246585" indent="-173831" algn="r" rtl="1">
              <a:buNone/>
            </a:pPr>
            <a:r>
              <a:rPr lang="en-GB" altLang="en-US" sz="1800" b="1" dirty="0" smtClean="0">
                <a:solidFill>
                  <a:srgbClr val="002060"/>
                </a:solidFill>
              </a:rPr>
              <a:t>  </a:t>
            </a:r>
            <a:r>
              <a:rPr lang="ar-EG" altLang="en-US" sz="1800" b="1" dirty="0" smtClean="0">
                <a:solidFill>
                  <a:srgbClr val="002060"/>
                </a:solidFill>
              </a:rPr>
              <a:t> </a:t>
            </a:r>
            <a:r>
              <a:rPr lang="ar-EG" altLang="en-US" sz="1800" b="1" dirty="0">
                <a:solidFill>
                  <a:srgbClr val="002060"/>
                </a:solidFill>
              </a:rPr>
              <a:t>- </a:t>
            </a:r>
            <a:r>
              <a:rPr lang="ar-SA" altLang="en-US" sz="1800" b="1" dirty="0">
                <a:solidFill>
                  <a:srgbClr val="002060"/>
                </a:solidFill>
              </a:rPr>
              <a:t>أحماض </a:t>
            </a:r>
            <a:r>
              <a:rPr lang="ar-AE" altLang="en-US" sz="1800" b="1" dirty="0" smtClean="0">
                <a:solidFill>
                  <a:srgbClr val="002060"/>
                </a:solidFill>
              </a:rPr>
              <a:t>لا</a:t>
            </a:r>
            <a:r>
              <a:rPr lang="ar-SA" altLang="en-US" sz="1800" b="1" dirty="0" smtClean="0">
                <a:solidFill>
                  <a:srgbClr val="002060"/>
                </a:solidFill>
              </a:rPr>
              <a:t>عضوية </a:t>
            </a:r>
            <a:r>
              <a:rPr lang="ar-SA" altLang="en-US" sz="1800" b="1" dirty="0">
                <a:solidFill>
                  <a:srgbClr val="002060"/>
                </a:solidFill>
              </a:rPr>
              <a:t>أخرى</a:t>
            </a:r>
            <a:r>
              <a:rPr lang="ar-EG" altLang="en-US" sz="1800" b="1" dirty="0">
                <a:solidFill>
                  <a:srgbClr val="002060"/>
                </a:solidFill>
              </a:rPr>
              <a:t> :</a:t>
            </a:r>
          </a:p>
          <a:p>
            <a:pPr marL="1246585" indent="-985838" algn="r" rtl="1">
              <a:buNone/>
            </a:pPr>
            <a:r>
              <a:rPr lang="ar-EG" altLang="en-US" sz="1800" b="1" dirty="0">
                <a:solidFill>
                  <a:srgbClr val="002060"/>
                </a:solidFill>
              </a:rPr>
              <a:t>2811.11  -- </a:t>
            </a:r>
            <a:r>
              <a:rPr lang="ar-SA" altLang="en-US" sz="1800" b="1" dirty="0">
                <a:solidFill>
                  <a:srgbClr val="002060"/>
                </a:solidFill>
              </a:rPr>
              <a:t>فلوريد الهيدروجين</a:t>
            </a:r>
            <a:r>
              <a:rPr lang="ar-EG" altLang="en-US" sz="1800" b="1" dirty="0">
                <a:solidFill>
                  <a:srgbClr val="002060"/>
                </a:solidFill>
              </a:rPr>
              <a:t> </a:t>
            </a:r>
          </a:p>
          <a:p>
            <a:pPr marL="1246585" indent="-128588" algn="r" rtl="1">
              <a:buNone/>
            </a:pPr>
            <a:r>
              <a:rPr lang="en-GB" altLang="en-US" sz="1800" b="1" dirty="0" smtClean="0">
                <a:solidFill>
                  <a:srgbClr val="002060"/>
                </a:solidFill>
              </a:rPr>
              <a:t> </a:t>
            </a:r>
            <a:r>
              <a:rPr lang="ar-EG" altLang="en-US" sz="1800" b="1" dirty="0" smtClean="0">
                <a:solidFill>
                  <a:srgbClr val="002060"/>
                </a:solidFill>
              </a:rPr>
              <a:t>-- </a:t>
            </a:r>
            <a:r>
              <a:rPr lang="ar-SA" altLang="en-US" sz="1800" b="1" dirty="0">
                <a:solidFill>
                  <a:srgbClr val="002060"/>
                </a:solidFill>
              </a:rPr>
              <a:t>غير ذلك</a:t>
            </a:r>
            <a:r>
              <a:rPr lang="ar-EG" altLang="en-US" sz="1800" b="1" dirty="0">
                <a:solidFill>
                  <a:srgbClr val="002060"/>
                </a:solidFill>
              </a:rPr>
              <a:t> :</a:t>
            </a:r>
          </a:p>
          <a:p>
            <a:pPr marL="253604" indent="0" algn="r" rtl="1">
              <a:buNone/>
            </a:pPr>
            <a:r>
              <a:rPr lang="ar-EG" altLang="en-US" sz="1800" b="1" dirty="0">
                <a:solidFill>
                  <a:srgbClr val="C00000"/>
                </a:solidFill>
              </a:rPr>
              <a:t>2811.191  -- </a:t>
            </a:r>
            <a:r>
              <a:rPr lang="ar-SA" altLang="en-US" sz="1800" b="1" dirty="0">
                <a:solidFill>
                  <a:srgbClr val="C00000"/>
                </a:solidFill>
              </a:rPr>
              <a:t>سيانيد الهيدروجين</a:t>
            </a:r>
          </a:p>
          <a:p>
            <a:pPr marL="253604" indent="0" algn="r" rtl="1">
              <a:buNone/>
            </a:pPr>
            <a:r>
              <a:rPr lang="ar-EG" altLang="en-US" sz="1800" b="1" dirty="0" smtClean="0">
                <a:solidFill>
                  <a:srgbClr val="002060"/>
                </a:solidFill>
              </a:rPr>
              <a:t>2811.199-</a:t>
            </a:r>
            <a:r>
              <a:rPr lang="ar-EG" altLang="en-US" sz="1800" b="1" dirty="0">
                <a:solidFill>
                  <a:srgbClr val="002060"/>
                </a:solidFill>
              </a:rPr>
              <a:t>-- </a:t>
            </a:r>
            <a:r>
              <a:rPr lang="ar-SA" altLang="en-US" sz="1800" b="1" dirty="0">
                <a:solidFill>
                  <a:srgbClr val="002060"/>
                </a:solidFill>
              </a:rPr>
              <a:t>غيرها</a:t>
            </a:r>
          </a:p>
          <a:p>
            <a:pPr marL="0" indent="0" rtl="1">
              <a:buNone/>
            </a:pPr>
            <a:endParaRPr lang="ar-EG" altLang="en-US" sz="2400" b="1" dirty="0">
              <a:solidFill>
                <a:srgbClr val="002060"/>
              </a:solidFill>
            </a:endParaRPr>
          </a:p>
          <a:p>
            <a:pPr marL="0" indent="0" rtl="1">
              <a:buNone/>
            </a:pPr>
            <a:endParaRPr lang="ar-EG" altLang="en-US" sz="2400" b="1" u="sng" dirty="0">
              <a:solidFill>
                <a:srgbClr val="00206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060723" y="5024284"/>
            <a:ext cx="1730477" cy="8849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060723" y="5024284"/>
            <a:ext cx="2546554" cy="412955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52378" y="2971017"/>
            <a:ext cx="0" cy="2752595"/>
          </a:xfrm>
          <a:prstGeom prst="line">
            <a:avLst/>
          </a:prstGeom>
          <a:ln w="3175" cmpd="dbl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19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lose, Cancel, Cross, Red, Remove, No, Delete, B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42564" y="5419016"/>
            <a:ext cx="920663" cy="92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489" y="1534437"/>
            <a:ext cx="1334413" cy="133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330751"/>
            <a:ext cx="8763000" cy="3714750"/>
          </a:xfrm>
          <a:ln>
            <a:noFill/>
          </a:ln>
        </p:spPr>
        <p:txBody>
          <a:bodyPr>
            <a:normAutofit/>
          </a:bodyPr>
          <a:lstStyle/>
          <a:p>
            <a:pPr marL="601266" indent="-470297" algn="r" rtl="1">
              <a:buNone/>
            </a:pPr>
            <a:r>
              <a:rPr lang="ar-EG" sz="2700" b="1" dirty="0"/>
              <a:t>(</a:t>
            </a:r>
            <a:r>
              <a:rPr lang="ar-SA" sz="2700" b="1" dirty="0"/>
              <a:t>مثال</a:t>
            </a:r>
            <a:r>
              <a:rPr lang="ar-EG" sz="2700" b="1" dirty="0"/>
              <a:t>)</a:t>
            </a:r>
          </a:p>
          <a:p>
            <a:pPr marL="601266" indent="-470297" algn="r" rtl="1">
              <a:buNone/>
            </a:pPr>
            <a:r>
              <a:rPr lang="en-US" sz="2700" b="1" dirty="0"/>
              <a:t>	</a:t>
            </a:r>
            <a:r>
              <a:rPr lang="ar-SA" sz="2700" b="1" dirty="0"/>
              <a:t>إذا كانت المادة مصنِّفة في</a:t>
            </a:r>
            <a:r>
              <a:rPr lang="ar-EG" sz="2700" b="1" dirty="0"/>
              <a:t>:</a:t>
            </a:r>
            <a:endParaRPr lang="ar-EG" sz="27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8008" y="2737177"/>
            <a:ext cx="8300713" cy="3046988"/>
          </a:xfrm>
          <a:prstGeom prst="rect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 rtl="1"/>
            <a:r>
              <a:rPr lang="ar-SA" sz="2400" b="1" dirty="0"/>
              <a:t>البند الفرعي للنظام المُنسَّق</a:t>
            </a:r>
          </a:p>
          <a:p>
            <a:pPr algn="r" rtl="1"/>
            <a:r>
              <a:rPr lang="ar-EG" sz="2400" b="1" dirty="0"/>
              <a:t>     2811.19 (</a:t>
            </a:r>
            <a:r>
              <a:rPr lang="ar-SA" sz="2400" b="1" dirty="0" smtClean="0"/>
              <a:t>كحمض</a:t>
            </a:r>
            <a:r>
              <a:rPr lang="ar-EG" sz="2400" b="1" dirty="0" smtClean="0"/>
              <a:t/>
            </a:r>
            <a:br>
              <a:rPr lang="ar-EG" sz="2400" b="1" dirty="0" smtClean="0"/>
            </a:br>
            <a:r>
              <a:rPr lang="ar-SA" sz="2400" b="1" dirty="0" smtClean="0"/>
              <a:t> </a:t>
            </a:r>
            <a:r>
              <a:rPr lang="ar-AE" sz="2400" b="1" dirty="0" smtClean="0">
                <a:solidFill>
                  <a:srgbClr val="339933"/>
                </a:solidFill>
              </a:rPr>
              <a:t>ل</a:t>
            </a:r>
            <a:r>
              <a:rPr lang="ar-AE" sz="2400" b="1" dirty="0" smtClean="0"/>
              <a:t>ا</a:t>
            </a:r>
            <a:r>
              <a:rPr lang="ar-SA" sz="2400" b="1" dirty="0" smtClean="0"/>
              <a:t>عضوي</a:t>
            </a:r>
            <a:r>
              <a:rPr lang="ar-EG" sz="2400" b="1" dirty="0"/>
              <a:t>)</a:t>
            </a:r>
          </a:p>
          <a:p>
            <a:pPr rtl="1"/>
            <a:endParaRPr lang="ar-EG" sz="2400" b="1" dirty="0"/>
          </a:p>
          <a:p>
            <a:pPr algn="r" rtl="1"/>
            <a:r>
              <a:rPr lang="ar-AE" sz="2400" b="1" dirty="0"/>
              <a:t>النظام </a:t>
            </a:r>
            <a:r>
              <a:rPr lang="ar-AE" sz="2400" b="1" dirty="0" smtClean="0"/>
              <a:t>الإحصائي الوطني للتسمية</a:t>
            </a:r>
          </a:p>
          <a:p>
            <a:pPr algn="r" rtl="1"/>
            <a:r>
              <a:rPr lang="ar-EG" sz="2400" b="1" dirty="0" smtClean="0"/>
              <a:t> </a:t>
            </a:r>
            <a:r>
              <a:rPr lang="ar-EG" sz="2400" b="1" dirty="0"/>
              <a:t>2811.191  ( </a:t>
            </a:r>
            <a:r>
              <a:rPr lang="ar-SA" sz="2400" b="1" dirty="0"/>
              <a:t>في </a:t>
            </a:r>
            <a:r>
              <a:rPr lang="ar-SA" sz="2400" b="1" dirty="0" smtClean="0"/>
              <a:t>صورة</a:t>
            </a:r>
            <a:r>
              <a:rPr lang="ar-EG" sz="2400" b="1" dirty="0" smtClean="0"/>
              <a:t/>
            </a:r>
            <a:br>
              <a:rPr lang="ar-EG" sz="2400" b="1" dirty="0" smtClean="0"/>
            </a:br>
            <a:r>
              <a:rPr lang="ar-SA" sz="2400" b="1" dirty="0" smtClean="0"/>
              <a:t> </a:t>
            </a:r>
            <a:r>
              <a:rPr lang="ar-SA" sz="2400" b="1" dirty="0"/>
              <a:t>سيانيد الهيدروجين</a:t>
            </a:r>
            <a:r>
              <a:rPr lang="ar-EG" sz="2400" b="1" dirty="0"/>
              <a:t>)</a:t>
            </a:r>
          </a:p>
          <a:p>
            <a:pPr rtl="1"/>
            <a:endParaRPr lang="ar-EG" sz="2400" b="1" dirty="0"/>
          </a:p>
        </p:txBody>
      </p:sp>
      <p:sp>
        <p:nvSpPr>
          <p:cNvPr id="2" name="Right Arrow 1"/>
          <p:cNvSpPr/>
          <p:nvPr/>
        </p:nvSpPr>
        <p:spPr>
          <a:xfrm flipH="1">
            <a:off x="5180905" y="3262248"/>
            <a:ext cx="338203" cy="150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4" name="TextBox 3"/>
          <p:cNvSpPr txBox="1"/>
          <p:nvPr/>
        </p:nvSpPr>
        <p:spPr>
          <a:xfrm>
            <a:off x="1275676" y="3040808"/>
            <a:ext cx="3015641" cy="83099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EG" sz="2400" b="1" dirty="0">
                <a:solidFill>
                  <a:srgbClr val="C00000"/>
                </a:solidFill>
              </a:rPr>
              <a:t>? </a:t>
            </a:r>
            <a:r>
              <a:rPr lang="ar-SA" sz="2400" b="1" dirty="0"/>
              <a:t>سيانيد الهيدروجين</a:t>
            </a:r>
            <a:r>
              <a:rPr lang="ar-SA" sz="2400" b="1" dirty="0">
                <a:solidFill>
                  <a:srgbClr val="C00000"/>
                </a:solidFill>
              </a:rPr>
              <a:t>؟</a:t>
            </a:r>
          </a:p>
          <a:p>
            <a:pPr algn="ctr" rtl="1"/>
            <a:r>
              <a:rPr lang="ar-EG" smtClean="0"/>
              <a:t> </a:t>
            </a:r>
            <a:r>
              <a:rPr lang="ar-EG" sz="2100" b="1" dirty="0">
                <a:solidFill>
                  <a:srgbClr val="C00000"/>
                </a:solidFill>
              </a:rPr>
              <a:t>(?</a:t>
            </a:r>
            <a:r>
              <a:rPr lang="ar-SA" sz="2100" b="1" dirty="0">
                <a:solidFill>
                  <a:srgbClr val="C00000"/>
                </a:solidFill>
              </a:rPr>
              <a:t>سلاح كيميائي</a:t>
            </a:r>
            <a:r>
              <a:rPr lang="ar-EG" sz="2100" b="1" dirty="0">
                <a:solidFill>
                  <a:srgbClr val="C00000"/>
                </a:solidFill>
              </a:rPr>
              <a:t>?)</a:t>
            </a:r>
          </a:p>
        </p:txBody>
      </p:sp>
      <p:sp>
        <p:nvSpPr>
          <p:cNvPr id="7" name="Right Arrow 6"/>
          <p:cNvSpPr/>
          <p:nvPr/>
        </p:nvSpPr>
        <p:spPr>
          <a:xfrm flipH="1">
            <a:off x="5012089" y="4391152"/>
            <a:ext cx="338203" cy="150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1286636" y="4160319"/>
            <a:ext cx="2837145" cy="46166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EG" sz="2400" b="1" dirty="0">
                <a:solidFill>
                  <a:srgbClr val="C00000"/>
                </a:solidFill>
              </a:rPr>
              <a:t>! </a:t>
            </a:r>
            <a:r>
              <a:rPr lang="ar-SA" sz="2400" b="1" dirty="0">
                <a:solidFill>
                  <a:srgbClr val="C00000"/>
                </a:solidFill>
              </a:rPr>
              <a:t>سلاح كيميائي</a:t>
            </a:r>
            <a:r>
              <a:rPr lang="ar-EG" sz="2400" b="1" dirty="0">
                <a:solidFill>
                  <a:srgbClr val="C00000"/>
                </a:solidFill>
              </a:rPr>
              <a:t> !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05208" y="5955514"/>
            <a:ext cx="59030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kumimoji="1" lang="ar-SA" altLang="ja-JP" sz="2400" b="1" dirty="0">
                <a:solidFill>
                  <a:srgbClr val="1D12AE"/>
                </a:solidFill>
              </a:rPr>
              <a:t>من بين أعضاء النظام المنسّق الذين قبلوا هذه التوصية </a:t>
            </a:r>
            <a:r>
              <a:rPr kumimoji="1" lang="ar-SA" altLang="ja-JP" sz="2400" b="1" dirty="0" smtClean="0">
                <a:solidFill>
                  <a:srgbClr val="1D12AE"/>
                </a:solidFill>
              </a:rPr>
              <a:t>فقط</a:t>
            </a:r>
            <a:r>
              <a:rPr kumimoji="1" lang="ar-AE" altLang="ja-JP" sz="2400" b="1" dirty="0" smtClean="0">
                <a:solidFill>
                  <a:srgbClr val="1D12AE"/>
                </a:solidFill>
              </a:rPr>
              <a:t> </a:t>
            </a:r>
            <a:r>
              <a:rPr kumimoji="1" lang="ar-EG" altLang="ja-JP" sz="1500" b="1" dirty="0" smtClean="0">
                <a:solidFill>
                  <a:srgbClr val="1D12AE"/>
                </a:solidFill>
              </a:rPr>
              <a:t>(</a:t>
            </a:r>
            <a:r>
              <a:rPr kumimoji="1" lang="ar-EG" altLang="ja-JP" sz="1500" b="1" dirty="0">
                <a:solidFill>
                  <a:srgbClr val="1D12AE"/>
                </a:solidFill>
              </a:rPr>
              <a:t>72 </a:t>
            </a:r>
            <a:r>
              <a:rPr kumimoji="1" lang="ar-SA" altLang="ja-JP" sz="1500" b="1" dirty="0">
                <a:solidFill>
                  <a:srgbClr val="1D12AE"/>
                </a:solidFill>
              </a:rPr>
              <a:t>عضوًا حتى سبتمبر</a:t>
            </a:r>
            <a:r>
              <a:rPr kumimoji="1" lang="ar-EG" altLang="ja-JP" sz="1500" b="1" dirty="0">
                <a:solidFill>
                  <a:srgbClr val="1D12AE"/>
                </a:solidFill>
              </a:rPr>
              <a:t>/</a:t>
            </a:r>
            <a:r>
              <a:rPr kumimoji="1" lang="ar-SA" altLang="ja-JP" sz="1500" b="1" dirty="0">
                <a:solidFill>
                  <a:srgbClr val="1D12AE"/>
                </a:solidFill>
              </a:rPr>
              <a:t>أيلول </a:t>
            </a:r>
            <a:r>
              <a:rPr kumimoji="1" lang="ar-EG" altLang="ja-JP" sz="1500" b="1" dirty="0">
                <a:solidFill>
                  <a:srgbClr val="1D12AE"/>
                </a:solidFill>
              </a:rPr>
              <a:t>2015)</a:t>
            </a:r>
            <a:endParaRPr kumimoji="1" lang="ar-EG" altLang="en-US" sz="1500" b="1" dirty="0">
              <a:solidFill>
                <a:srgbClr val="1D12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654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46137" y="947928"/>
            <a:ext cx="8459244" cy="1679667"/>
          </a:xfrm>
          <a:ln>
            <a:noFill/>
          </a:ln>
        </p:spPr>
        <p:txBody>
          <a:bodyPr>
            <a:normAutofit fontScale="70000" lnSpcReduction="20000"/>
          </a:bodyPr>
          <a:lstStyle/>
          <a:p>
            <a:pPr marL="46435" indent="0" algn="ctr" rtl="1">
              <a:buNone/>
            </a:pPr>
            <a:r>
              <a:rPr lang="ar-SA" sz="3000" b="1" dirty="0">
                <a:solidFill>
                  <a:srgbClr val="C00000"/>
                </a:solidFill>
              </a:rPr>
              <a:t>تعديل النظام المنسَّق لعام </a:t>
            </a:r>
            <a:r>
              <a:rPr lang="ar-EG" sz="3000" b="1" dirty="0">
                <a:solidFill>
                  <a:srgbClr val="C00000"/>
                </a:solidFill>
              </a:rPr>
              <a:t>2017</a:t>
            </a:r>
          </a:p>
          <a:p>
            <a:pPr marL="46435" indent="0" algn="r" rtl="1">
              <a:buNone/>
            </a:pPr>
            <a:r>
              <a:rPr lang="ar-SA" sz="2700" b="1" dirty="0"/>
              <a:t>بنود فرعية جديدة من النظام المنسَّق </a:t>
            </a:r>
            <a:r>
              <a:rPr lang="ar-SA" sz="2700" b="1" dirty="0" smtClean="0"/>
              <a:t>ل </a:t>
            </a:r>
            <a:r>
              <a:rPr lang="ar-EG" sz="2700" b="1" dirty="0"/>
              <a:t>33</a:t>
            </a:r>
            <a:r>
              <a:rPr lang="ar-SA" sz="2700" b="1" dirty="0"/>
              <a:t> مادة من المواد </a:t>
            </a:r>
            <a:r>
              <a:rPr lang="ar-SA" sz="2700" b="1" dirty="0" smtClean="0"/>
              <a:t>الكيميائية</a:t>
            </a:r>
            <a:r>
              <a:rPr lang="ar-AE" sz="2700" b="1" dirty="0" smtClean="0"/>
              <a:t> الأكثر تداولاً</a:t>
            </a:r>
            <a:r>
              <a:rPr lang="ar-SA" sz="2700" b="1" dirty="0" smtClean="0"/>
              <a:t> </a:t>
            </a:r>
            <a:r>
              <a:rPr lang="ar-AE" sz="2700" b="1" dirty="0" smtClean="0"/>
              <a:t>و</a:t>
            </a:r>
            <a:r>
              <a:rPr lang="ar-SA" sz="2700" b="1" dirty="0" smtClean="0"/>
              <a:t>المدرجة </a:t>
            </a:r>
            <a:r>
              <a:rPr lang="ar-SA" sz="2700" b="1" dirty="0"/>
              <a:t>بالجداول </a:t>
            </a:r>
            <a:r>
              <a:rPr lang="ar-SA" sz="2700" b="1" dirty="0" smtClean="0"/>
              <a:t> </a:t>
            </a:r>
            <a:r>
              <a:rPr lang="ar-AE" sz="2700" b="1" dirty="0" smtClean="0"/>
              <a:t>التي ينبغي</a:t>
            </a:r>
            <a:r>
              <a:rPr lang="ar-SA" sz="2700" b="1" dirty="0" smtClean="0"/>
              <a:t> </a:t>
            </a:r>
            <a:r>
              <a:rPr lang="ar-SA" sz="2700" b="1" dirty="0"/>
              <a:t>إدراجها في </a:t>
            </a:r>
            <a:r>
              <a:rPr lang="ar-AE" sz="2700" b="1" dirty="0" smtClean="0"/>
              <a:t>نظام </a:t>
            </a:r>
            <a:r>
              <a:rPr lang="ar-SA" sz="2700" b="1" dirty="0" smtClean="0"/>
              <a:t>التسمي</a:t>
            </a:r>
            <a:r>
              <a:rPr lang="ar-AE" sz="2700" b="1" dirty="0" smtClean="0"/>
              <a:t>ة</a:t>
            </a:r>
            <a:r>
              <a:rPr lang="ar-SA" sz="2700" b="1" dirty="0" smtClean="0"/>
              <a:t> </a:t>
            </a:r>
            <a:r>
              <a:rPr lang="ar-EG" sz="2700" b="1" dirty="0"/>
              <a:t>(</a:t>
            </a:r>
            <a:r>
              <a:rPr lang="ar-SA" sz="2700" b="1" dirty="0"/>
              <a:t>بناءً على طلب منظمة حظر الأسلحة الكيميائية</a:t>
            </a:r>
            <a:r>
              <a:rPr lang="ar-EG" sz="2700" b="1" dirty="0"/>
              <a:t>)</a:t>
            </a:r>
          </a:p>
          <a:p>
            <a:pPr marL="46435" indent="0" algn="r" rtl="1">
              <a:buNone/>
            </a:pPr>
            <a:r>
              <a:rPr lang="ar-SA" sz="2700" b="1" dirty="0">
                <a:solidFill>
                  <a:srgbClr val="1D12AE"/>
                </a:solidFill>
              </a:rPr>
              <a:t>تُحسِّن تعديلات النظام المُنسَّق لعام </a:t>
            </a:r>
            <a:r>
              <a:rPr lang="ar-EG" sz="2700" b="1" dirty="0">
                <a:solidFill>
                  <a:srgbClr val="1D12AE"/>
                </a:solidFill>
              </a:rPr>
              <a:t>2017</a:t>
            </a:r>
            <a:r>
              <a:rPr lang="ar-SA" sz="2700" b="1" dirty="0">
                <a:solidFill>
                  <a:srgbClr val="1D12AE"/>
                </a:solidFill>
              </a:rPr>
              <a:t> من فعالية </a:t>
            </a:r>
            <a:r>
              <a:rPr lang="ar-SA" sz="2700" b="1" dirty="0" smtClean="0">
                <a:solidFill>
                  <a:srgbClr val="1D12AE"/>
                </a:solidFill>
              </a:rPr>
              <a:t>التحك</a:t>
            </a:r>
            <a:r>
              <a:rPr lang="ar-AE" sz="2700" b="1" dirty="0" smtClean="0">
                <a:solidFill>
                  <a:srgbClr val="1D12AE"/>
                </a:solidFill>
              </a:rPr>
              <a:t>ّ</a:t>
            </a:r>
            <a:r>
              <a:rPr lang="ar-SA" sz="2700" b="1" dirty="0" smtClean="0">
                <a:solidFill>
                  <a:srgbClr val="1D12AE"/>
                </a:solidFill>
              </a:rPr>
              <a:t>م </a:t>
            </a:r>
            <a:r>
              <a:rPr lang="ar-SA" sz="2700" b="1" dirty="0">
                <a:solidFill>
                  <a:srgbClr val="1D12AE"/>
                </a:solidFill>
              </a:rPr>
              <a:t>في التجارة العالمية في المواد الخاضعة لاتفاقية الأسلحة الكيميائية ورصدها</a:t>
            </a:r>
            <a:r>
              <a:rPr lang="ar-EG" sz="2700" b="1" dirty="0">
                <a:solidFill>
                  <a:srgbClr val="1D12AE"/>
                </a:solidFill>
              </a:rPr>
              <a:t> </a:t>
            </a:r>
            <a:r>
              <a:rPr lang="ar-SA" sz="2700" b="1" u="sng" dirty="0">
                <a:solidFill>
                  <a:srgbClr val="1D12AE"/>
                </a:solidFill>
              </a:rPr>
              <a:t>على قدم المساواة بين جميع أعضاء النظام المُنسَّق</a:t>
            </a:r>
            <a:r>
              <a:rPr lang="ar-EG" dirty="0" smtClean="0"/>
              <a:t>   </a:t>
            </a:r>
            <a:r>
              <a:rPr lang="en-US" dirty="0" smtClean="0"/>
              <a:t>	</a:t>
            </a:r>
            <a:endParaRPr lang="ar-EG" sz="27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8497" y="2848888"/>
            <a:ext cx="4039643" cy="30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ar-EG" altLang="en-US" sz="2400" b="1" u="sng" dirty="0">
                <a:solidFill>
                  <a:srgbClr val="002060"/>
                </a:solidFill>
              </a:rPr>
              <a:t>2012HS</a:t>
            </a:r>
          </a:p>
          <a:p>
            <a:pPr marL="598885" indent="-598885" algn="r" rtl="1">
              <a:buNone/>
            </a:pPr>
            <a:r>
              <a:rPr lang="ar-EG" altLang="en-US" sz="1800" b="1" dirty="0">
                <a:solidFill>
                  <a:srgbClr val="002060"/>
                </a:solidFill>
              </a:rPr>
              <a:t>28.11 </a:t>
            </a:r>
            <a:r>
              <a:rPr lang="ar-SA" altLang="en-US" sz="1800" b="1" dirty="0">
                <a:solidFill>
                  <a:srgbClr val="002060"/>
                </a:solidFill>
              </a:rPr>
              <a:t>أحماض </a:t>
            </a:r>
            <a:r>
              <a:rPr lang="ar-AE" altLang="en-US" sz="1800" b="1" dirty="0" smtClean="0">
                <a:solidFill>
                  <a:srgbClr val="002060"/>
                </a:solidFill>
              </a:rPr>
              <a:t>لا</a:t>
            </a:r>
            <a:r>
              <a:rPr lang="ar-SA" altLang="en-US" sz="1800" b="1" dirty="0" smtClean="0">
                <a:solidFill>
                  <a:srgbClr val="002060"/>
                </a:solidFill>
              </a:rPr>
              <a:t>عضوية </a:t>
            </a:r>
            <a:r>
              <a:rPr lang="ar-SA" altLang="en-US" sz="1800" b="1" dirty="0">
                <a:solidFill>
                  <a:srgbClr val="002060"/>
                </a:solidFill>
              </a:rPr>
              <a:t>أخرى وغيرها من </a:t>
            </a:r>
            <a:r>
              <a:rPr lang="ar-AE" altLang="en-US" sz="1800" b="1" dirty="0" smtClean="0">
                <a:solidFill>
                  <a:srgbClr val="002060"/>
                </a:solidFill>
              </a:rPr>
              <a:t>ال</a:t>
            </a:r>
            <a:r>
              <a:rPr lang="ar-SA" altLang="en-US" sz="1800" b="1" dirty="0" smtClean="0">
                <a:solidFill>
                  <a:srgbClr val="002060"/>
                </a:solidFill>
              </a:rPr>
              <a:t>مركبات </a:t>
            </a:r>
            <a:r>
              <a:rPr lang="ar-AE" altLang="en-US" sz="1800" b="1" dirty="0" smtClean="0">
                <a:solidFill>
                  <a:srgbClr val="002060"/>
                </a:solidFill>
              </a:rPr>
              <a:t>ال</a:t>
            </a:r>
            <a:r>
              <a:rPr lang="ar-SA" altLang="en-US" sz="1800" b="1" dirty="0" smtClean="0">
                <a:solidFill>
                  <a:srgbClr val="002060"/>
                </a:solidFill>
              </a:rPr>
              <a:t>أكسجينية </a:t>
            </a:r>
            <a:r>
              <a:rPr lang="ar-AE" altLang="en-US" sz="1800" b="1" dirty="0" smtClean="0">
                <a:solidFill>
                  <a:srgbClr val="002060"/>
                </a:solidFill>
              </a:rPr>
              <a:t>اللا</a:t>
            </a:r>
            <a:r>
              <a:rPr lang="ar-SA" altLang="en-US" sz="1800" b="1" dirty="0" smtClean="0">
                <a:solidFill>
                  <a:srgbClr val="002060"/>
                </a:solidFill>
              </a:rPr>
              <a:t>عضوية </a:t>
            </a:r>
            <a:r>
              <a:rPr lang="ar-SA" altLang="en-US" sz="1800" b="1" dirty="0">
                <a:solidFill>
                  <a:srgbClr val="002060"/>
                </a:solidFill>
              </a:rPr>
              <a:t>من </a:t>
            </a:r>
            <a:r>
              <a:rPr lang="ar-AE" altLang="en-US" sz="1800" b="1" dirty="0">
                <a:solidFill>
                  <a:srgbClr val="002060"/>
                </a:solidFill>
              </a:rPr>
              <a:t>اللامعادن</a:t>
            </a:r>
            <a:r>
              <a:rPr lang="ar-EG" altLang="en-US" sz="1800" b="1" dirty="0">
                <a:solidFill>
                  <a:srgbClr val="002060"/>
                </a:solidFill>
              </a:rPr>
              <a:t>.</a:t>
            </a:r>
          </a:p>
          <a:p>
            <a:pPr marL="1246585" indent="-173831" algn="r" rtl="1">
              <a:buNone/>
            </a:pPr>
            <a:r>
              <a:rPr lang="ar-EG" altLang="en-US" sz="1800" b="1" dirty="0" smtClean="0">
                <a:solidFill>
                  <a:srgbClr val="002060"/>
                </a:solidFill>
              </a:rPr>
              <a:t>- </a:t>
            </a:r>
            <a:r>
              <a:rPr lang="ar-SA" altLang="en-US" sz="1800" b="1" dirty="0">
                <a:solidFill>
                  <a:srgbClr val="002060"/>
                </a:solidFill>
              </a:rPr>
              <a:t>أحماض </a:t>
            </a:r>
            <a:r>
              <a:rPr lang="ar-AE" altLang="en-US" sz="1800" b="1" dirty="0">
                <a:solidFill>
                  <a:srgbClr val="002060"/>
                </a:solidFill>
              </a:rPr>
              <a:t>لا</a:t>
            </a:r>
            <a:r>
              <a:rPr lang="ar-SA" altLang="en-US" sz="1800" b="1" dirty="0">
                <a:solidFill>
                  <a:srgbClr val="002060"/>
                </a:solidFill>
              </a:rPr>
              <a:t>عضوية أخرى</a:t>
            </a:r>
            <a:r>
              <a:rPr lang="ar-EG" altLang="en-US" sz="1800" b="1" dirty="0">
                <a:solidFill>
                  <a:srgbClr val="002060"/>
                </a:solidFill>
              </a:rPr>
              <a:t> :</a:t>
            </a:r>
          </a:p>
          <a:p>
            <a:pPr marL="1246585" indent="-985838" algn="r" rtl="1">
              <a:buNone/>
            </a:pPr>
            <a:r>
              <a:rPr lang="ar-EG" altLang="en-US" sz="1800" b="1" dirty="0">
                <a:solidFill>
                  <a:srgbClr val="002060"/>
                </a:solidFill>
              </a:rPr>
              <a:t>2811.11  -- </a:t>
            </a:r>
            <a:r>
              <a:rPr lang="ar-SA" altLang="en-US" sz="1800" b="1" dirty="0">
                <a:solidFill>
                  <a:srgbClr val="002060"/>
                </a:solidFill>
              </a:rPr>
              <a:t>فلوريد الهيدروجين</a:t>
            </a:r>
            <a:r>
              <a:rPr lang="ar-EG" altLang="en-US" sz="1800" b="1" dirty="0">
                <a:solidFill>
                  <a:srgbClr val="002060"/>
                </a:solidFill>
              </a:rPr>
              <a:t> </a:t>
            </a:r>
          </a:p>
          <a:p>
            <a:pPr marL="1246585" indent="-985838" algn="r" rtl="1">
              <a:buNone/>
            </a:pPr>
            <a:r>
              <a:rPr lang="ar-EG" altLang="en-US" sz="1800" b="1" dirty="0">
                <a:solidFill>
                  <a:srgbClr val="002060"/>
                </a:solidFill>
              </a:rPr>
              <a:t>2811.19 -- </a:t>
            </a:r>
            <a:r>
              <a:rPr lang="ar-SA" altLang="en-US" sz="1800" b="1" dirty="0">
                <a:solidFill>
                  <a:srgbClr val="002060"/>
                </a:solidFill>
              </a:rPr>
              <a:t>غيرها</a:t>
            </a:r>
          </a:p>
          <a:p>
            <a:pPr marL="0" indent="0" rtl="1">
              <a:buNone/>
            </a:pPr>
            <a:endParaRPr lang="ar-EG" altLang="en-US" sz="2400" b="1" dirty="0">
              <a:solidFill>
                <a:srgbClr val="002060"/>
              </a:solidFill>
            </a:endParaRPr>
          </a:p>
          <a:p>
            <a:pPr marL="0" indent="0" rtl="1">
              <a:buNone/>
            </a:pPr>
            <a:endParaRPr lang="ar-EG" altLang="en-US" sz="2400" b="1" u="sng" dirty="0">
              <a:solidFill>
                <a:srgbClr val="00206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387241" y="2850454"/>
            <a:ext cx="4396636" cy="30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ar-EG" altLang="en-US" sz="2400" b="1" u="sng" dirty="0">
                <a:solidFill>
                  <a:srgbClr val="C00000"/>
                </a:solidFill>
              </a:rPr>
              <a:t>2017HS</a:t>
            </a:r>
          </a:p>
          <a:p>
            <a:pPr marL="598885" indent="-598885" algn="r" rtl="1">
              <a:buNone/>
            </a:pPr>
            <a:r>
              <a:rPr lang="ar-EG" altLang="en-US" sz="1800" b="1" dirty="0">
                <a:solidFill>
                  <a:srgbClr val="002060"/>
                </a:solidFill>
              </a:rPr>
              <a:t>28.11 </a:t>
            </a:r>
            <a:r>
              <a:rPr lang="ar-SA" altLang="en-US" sz="1800" b="1" dirty="0">
                <a:solidFill>
                  <a:srgbClr val="002060"/>
                </a:solidFill>
              </a:rPr>
              <a:t>أحماض </a:t>
            </a:r>
            <a:r>
              <a:rPr lang="ar-AE" altLang="en-US" sz="1800" b="1" dirty="0" smtClean="0">
                <a:solidFill>
                  <a:srgbClr val="002060"/>
                </a:solidFill>
              </a:rPr>
              <a:t>لا</a:t>
            </a:r>
            <a:r>
              <a:rPr lang="ar-SA" altLang="en-US" sz="1800" b="1" dirty="0" smtClean="0">
                <a:solidFill>
                  <a:srgbClr val="002060"/>
                </a:solidFill>
              </a:rPr>
              <a:t>عضوية </a:t>
            </a:r>
            <a:r>
              <a:rPr lang="ar-SA" altLang="en-US" sz="1800" b="1" dirty="0">
                <a:solidFill>
                  <a:srgbClr val="002060"/>
                </a:solidFill>
              </a:rPr>
              <a:t>أخرى وغيرها من </a:t>
            </a:r>
            <a:r>
              <a:rPr lang="ar-AE" altLang="en-US" sz="1800" b="1" dirty="0" smtClean="0">
                <a:solidFill>
                  <a:srgbClr val="002060"/>
                </a:solidFill>
              </a:rPr>
              <a:t>ال</a:t>
            </a:r>
            <a:r>
              <a:rPr lang="ar-SA" altLang="en-US" sz="1800" b="1" dirty="0" smtClean="0">
                <a:solidFill>
                  <a:srgbClr val="002060"/>
                </a:solidFill>
              </a:rPr>
              <a:t>مركبات </a:t>
            </a:r>
            <a:r>
              <a:rPr lang="ar-AE" altLang="en-US" sz="1800" b="1" dirty="0" smtClean="0">
                <a:solidFill>
                  <a:srgbClr val="002060"/>
                </a:solidFill>
              </a:rPr>
              <a:t>ال</a:t>
            </a:r>
            <a:r>
              <a:rPr lang="ar-SA" altLang="en-US" sz="1800" b="1" dirty="0" smtClean="0">
                <a:solidFill>
                  <a:srgbClr val="002060"/>
                </a:solidFill>
              </a:rPr>
              <a:t>أكسجينية </a:t>
            </a:r>
            <a:r>
              <a:rPr lang="ar-AE" altLang="en-US" sz="1800" b="1" dirty="0" smtClean="0">
                <a:solidFill>
                  <a:srgbClr val="002060"/>
                </a:solidFill>
              </a:rPr>
              <a:t>اللا</a:t>
            </a:r>
            <a:r>
              <a:rPr lang="ar-SA" altLang="en-US" sz="1800" b="1" dirty="0" smtClean="0">
                <a:solidFill>
                  <a:srgbClr val="002060"/>
                </a:solidFill>
              </a:rPr>
              <a:t>عضوية </a:t>
            </a:r>
            <a:r>
              <a:rPr lang="ar-SA" altLang="en-US" sz="1800" b="1" dirty="0">
                <a:solidFill>
                  <a:srgbClr val="002060"/>
                </a:solidFill>
              </a:rPr>
              <a:t>من </a:t>
            </a:r>
            <a:r>
              <a:rPr lang="ar-AE" altLang="en-US" sz="1800" b="1" dirty="0" smtClean="0">
                <a:solidFill>
                  <a:srgbClr val="002060"/>
                </a:solidFill>
              </a:rPr>
              <a:t>اللامعادن</a:t>
            </a:r>
            <a:r>
              <a:rPr lang="ar-EG" altLang="en-US" sz="1800" b="1" dirty="0" smtClean="0">
                <a:solidFill>
                  <a:srgbClr val="002060"/>
                </a:solidFill>
              </a:rPr>
              <a:t>.</a:t>
            </a:r>
            <a:endParaRPr lang="ar-EG" altLang="en-US" sz="1800" b="1" dirty="0">
              <a:solidFill>
                <a:srgbClr val="002060"/>
              </a:solidFill>
            </a:endParaRPr>
          </a:p>
          <a:p>
            <a:pPr marL="1246585" indent="-173831" algn="r" rtl="1">
              <a:buNone/>
            </a:pPr>
            <a:r>
              <a:rPr lang="ar-EG" altLang="en-US" sz="1800" b="1" dirty="0">
                <a:solidFill>
                  <a:srgbClr val="002060"/>
                </a:solidFill>
              </a:rPr>
              <a:t> - </a:t>
            </a:r>
            <a:r>
              <a:rPr lang="ar-SA" altLang="en-US" sz="1800" b="1" dirty="0">
                <a:solidFill>
                  <a:srgbClr val="002060"/>
                </a:solidFill>
              </a:rPr>
              <a:t>أحماض غير عضوية أخرى</a:t>
            </a:r>
            <a:r>
              <a:rPr lang="ar-EG" altLang="en-US" sz="1800" b="1" dirty="0">
                <a:solidFill>
                  <a:srgbClr val="002060"/>
                </a:solidFill>
              </a:rPr>
              <a:t> :</a:t>
            </a:r>
          </a:p>
          <a:p>
            <a:pPr marL="1246585" indent="-985838" algn="r" rtl="1">
              <a:buNone/>
            </a:pPr>
            <a:r>
              <a:rPr lang="ar-EG" altLang="en-US" sz="1800" b="1" dirty="0">
                <a:solidFill>
                  <a:srgbClr val="002060"/>
                </a:solidFill>
              </a:rPr>
              <a:t>2811.11  -- </a:t>
            </a:r>
            <a:r>
              <a:rPr lang="ar-SA" altLang="en-US" sz="1800" b="1" dirty="0">
                <a:solidFill>
                  <a:srgbClr val="002060"/>
                </a:solidFill>
              </a:rPr>
              <a:t>فلوريد الهيدروجين</a:t>
            </a:r>
            <a:r>
              <a:rPr lang="ar-EG" altLang="en-US" sz="1800" b="1" dirty="0">
                <a:solidFill>
                  <a:srgbClr val="002060"/>
                </a:solidFill>
              </a:rPr>
              <a:t> </a:t>
            </a:r>
          </a:p>
          <a:p>
            <a:pPr marL="253604" indent="0" algn="r" rtl="1">
              <a:buNone/>
            </a:pPr>
            <a:r>
              <a:rPr lang="ar-EG" altLang="en-US" sz="1800" b="1" dirty="0">
                <a:solidFill>
                  <a:srgbClr val="C00000"/>
                </a:solidFill>
              </a:rPr>
              <a:t>2811.12  -- </a:t>
            </a:r>
            <a:r>
              <a:rPr lang="ar-SA" altLang="en-US" sz="1800" b="1" dirty="0">
                <a:solidFill>
                  <a:srgbClr val="C00000"/>
                </a:solidFill>
              </a:rPr>
              <a:t>سيانيد الهيدروجين</a:t>
            </a:r>
          </a:p>
          <a:p>
            <a:pPr marL="253604" indent="0" algn="r" rtl="1">
              <a:buNone/>
            </a:pPr>
            <a:r>
              <a:rPr lang="ar-EG" altLang="en-US" sz="1800" b="1" dirty="0">
                <a:solidFill>
                  <a:srgbClr val="002060"/>
                </a:solidFill>
              </a:rPr>
              <a:t>2811.19  -- </a:t>
            </a:r>
            <a:r>
              <a:rPr lang="ar-SA" altLang="en-US" sz="1800" b="1" dirty="0">
                <a:solidFill>
                  <a:srgbClr val="002060"/>
                </a:solidFill>
              </a:rPr>
              <a:t>غيرها</a:t>
            </a:r>
          </a:p>
          <a:p>
            <a:pPr marL="0" indent="0" rtl="1">
              <a:buNone/>
            </a:pPr>
            <a:endParaRPr lang="ar-EG" altLang="en-US" sz="2400" b="1" dirty="0">
              <a:solidFill>
                <a:srgbClr val="002060"/>
              </a:solidFill>
            </a:endParaRPr>
          </a:p>
          <a:p>
            <a:pPr marL="0" indent="0" rtl="1">
              <a:buNone/>
            </a:pPr>
            <a:endParaRPr lang="ar-EG" altLang="en-US" sz="2400" b="1" u="sng" dirty="0">
              <a:solidFill>
                <a:srgbClr val="00206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152378" y="2971017"/>
            <a:ext cx="0" cy="2752595"/>
          </a:xfrm>
          <a:prstGeom prst="line">
            <a:avLst/>
          </a:prstGeom>
          <a:ln w="3175" cmpd="dbl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037428" y="4935794"/>
            <a:ext cx="1800664" cy="10044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037428" y="4754880"/>
            <a:ext cx="1744394" cy="180914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5749602" y="2228850"/>
            <a:ext cx="2877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kumimoji="1" lang="ar-EG" altLang="ja-JP" b="1" dirty="0">
                <a:solidFill>
                  <a:srgbClr val="1D12AE"/>
                </a:solidFill>
              </a:rPr>
              <a:t>(</a:t>
            </a:r>
            <a:r>
              <a:rPr kumimoji="1" lang="ar-EG" altLang="ja-JP" b="1" u="sng" dirty="0">
                <a:solidFill>
                  <a:srgbClr val="1D12AE"/>
                </a:solidFill>
              </a:rPr>
              <a:t>153</a:t>
            </a:r>
            <a:r>
              <a:rPr kumimoji="1" lang="ar-EG" altLang="ja-JP" b="1" dirty="0">
                <a:solidFill>
                  <a:srgbClr val="1D12AE"/>
                </a:solidFill>
              </a:rPr>
              <a:t> </a:t>
            </a:r>
            <a:r>
              <a:rPr kumimoji="1" lang="ar-SA" altLang="ja-JP" b="1" dirty="0" smtClean="0">
                <a:solidFill>
                  <a:srgbClr val="1D12AE"/>
                </a:solidFill>
              </a:rPr>
              <a:t>عضوًا</a:t>
            </a:r>
            <a:r>
              <a:rPr kumimoji="1" lang="ar-AE" altLang="ja-JP" b="1" dirty="0">
                <a:solidFill>
                  <a:srgbClr val="1D12AE"/>
                </a:solidFill>
              </a:rPr>
              <a:t>،</a:t>
            </a:r>
            <a:r>
              <a:rPr kumimoji="1" lang="ar-EG" altLang="ja-JP" b="1" dirty="0" smtClean="0">
                <a:solidFill>
                  <a:srgbClr val="1D12AE"/>
                </a:solidFill>
              </a:rPr>
              <a:t> </a:t>
            </a:r>
            <a:r>
              <a:rPr kumimoji="1" lang="ar-SA" altLang="ja-JP" sz="1350" b="1" dirty="0">
                <a:solidFill>
                  <a:srgbClr val="1D12AE"/>
                </a:solidFill>
              </a:rPr>
              <a:t>سبتمبر</a:t>
            </a:r>
            <a:r>
              <a:rPr kumimoji="1" lang="ar-EG" altLang="ja-JP" sz="1350" b="1" dirty="0">
                <a:solidFill>
                  <a:srgbClr val="1D12AE"/>
                </a:solidFill>
              </a:rPr>
              <a:t>/</a:t>
            </a:r>
            <a:r>
              <a:rPr kumimoji="1" lang="ar-SA" altLang="ja-JP" sz="1350" b="1" dirty="0">
                <a:solidFill>
                  <a:srgbClr val="1D12AE"/>
                </a:solidFill>
              </a:rPr>
              <a:t>أيلول  </a:t>
            </a:r>
            <a:r>
              <a:rPr kumimoji="1" lang="ar-EG" altLang="ja-JP" sz="1350" b="1" dirty="0">
                <a:solidFill>
                  <a:srgbClr val="1D12AE"/>
                </a:solidFill>
              </a:rPr>
              <a:t>2015</a:t>
            </a:r>
            <a:r>
              <a:rPr kumimoji="1" lang="ar-EG" altLang="ja-JP" b="1" dirty="0">
                <a:solidFill>
                  <a:srgbClr val="1D12AE"/>
                </a:solidFill>
              </a:rPr>
              <a:t>)</a:t>
            </a:r>
            <a:endParaRPr kumimoji="1" lang="ar-EG" altLang="en-US" b="1" dirty="0">
              <a:solidFill>
                <a:srgbClr val="1D12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535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46137" y="947928"/>
            <a:ext cx="8459244" cy="1679667"/>
          </a:xfrm>
          <a:ln>
            <a:noFill/>
          </a:ln>
        </p:spPr>
        <p:txBody>
          <a:bodyPr>
            <a:normAutofit fontScale="70000" lnSpcReduction="20000"/>
          </a:bodyPr>
          <a:lstStyle/>
          <a:p>
            <a:pPr marL="46435" indent="0" algn="ctr" rtl="1">
              <a:buNone/>
            </a:pPr>
            <a:r>
              <a:rPr lang="ar-SA" sz="3000" b="1" dirty="0">
                <a:solidFill>
                  <a:srgbClr val="C00000"/>
                </a:solidFill>
              </a:rPr>
              <a:t>تعديل النظام المنسَّق لعام </a:t>
            </a:r>
            <a:r>
              <a:rPr lang="ar-EG" sz="3000" b="1" dirty="0">
                <a:solidFill>
                  <a:srgbClr val="C00000"/>
                </a:solidFill>
              </a:rPr>
              <a:t>2017</a:t>
            </a:r>
          </a:p>
          <a:p>
            <a:pPr marL="46435" indent="0" algn="r" rtl="1">
              <a:buNone/>
            </a:pPr>
            <a:r>
              <a:rPr lang="ar-SA" sz="2700" b="1" dirty="0"/>
              <a:t>بنود فرعية جديدة من النظام المنسَّق لأكثر  </a:t>
            </a:r>
            <a:r>
              <a:rPr lang="ar-EG" sz="2700" b="1" dirty="0"/>
              <a:t>33</a:t>
            </a:r>
            <a:r>
              <a:rPr lang="ar-SA" sz="2700" b="1" dirty="0"/>
              <a:t> مادة من المواد الكيميائية المدرجة بالجداول تداولاً سوف يتم إدراجها في التسميات </a:t>
            </a:r>
            <a:r>
              <a:rPr lang="ar-EG" sz="2700" b="1" dirty="0"/>
              <a:t>(</a:t>
            </a:r>
            <a:r>
              <a:rPr lang="ar-SA" sz="2700" b="1" dirty="0"/>
              <a:t>بناءً على طلب منظمة حظر الأسلحة الكيميائية</a:t>
            </a:r>
            <a:r>
              <a:rPr lang="ar-EG" sz="2700" b="1" dirty="0"/>
              <a:t>)</a:t>
            </a:r>
          </a:p>
          <a:p>
            <a:pPr marL="46435" indent="0" algn="r" rtl="1">
              <a:buNone/>
            </a:pPr>
            <a:r>
              <a:rPr lang="ar-SA" sz="2700" b="1" dirty="0">
                <a:solidFill>
                  <a:srgbClr val="1D12AE"/>
                </a:solidFill>
              </a:rPr>
              <a:t>تُحسِّن تعديلات النظام المُنسَّق لعام </a:t>
            </a:r>
            <a:r>
              <a:rPr lang="ar-EG" sz="2700" b="1" dirty="0">
                <a:solidFill>
                  <a:srgbClr val="1D12AE"/>
                </a:solidFill>
              </a:rPr>
              <a:t>2017</a:t>
            </a:r>
            <a:r>
              <a:rPr lang="ar-SA" sz="2700" b="1" dirty="0">
                <a:solidFill>
                  <a:srgbClr val="1D12AE"/>
                </a:solidFill>
              </a:rPr>
              <a:t> من فعالية التحكم في التجارة العالمية في المواد الخاضعة لاتفاقية الأسلحة الكيميائية ورصدها</a:t>
            </a:r>
            <a:r>
              <a:rPr lang="ar-EG" sz="2700" b="1" dirty="0">
                <a:solidFill>
                  <a:srgbClr val="1D12AE"/>
                </a:solidFill>
              </a:rPr>
              <a:t> </a:t>
            </a:r>
            <a:r>
              <a:rPr lang="ar-SA" sz="2700" b="1" u="sng" dirty="0">
                <a:solidFill>
                  <a:srgbClr val="1D12AE"/>
                </a:solidFill>
              </a:rPr>
              <a:t>على قدم المساواة بين جميع أعضاء النظام المُنسَّق</a:t>
            </a:r>
            <a:r>
              <a:rPr lang="ar-EG" smtClean="0"/>
              <a:t>   </a:t>
            </a:r>
            <a:r>
              <a:rPr lang="en-US" smtClean="0"/>
              <a:t>	</a:t>
            </a:r>
            <a:endParaRPr lang="ar-EG" sz="2700" b="1" dirty="0">
              <a:solidFill>
                <a:srgbClr val="C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938686" y="2228850"/>
            <a:ext cx="2678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kumimoji="1" lang="ar-EG" altLang="ja-JP" b="1" dirty="0">
                <a:solidFill>
                  <a:srgbClr val="1D12AE"/>
                </a:solidFill>
              </a:rPr>
              <a:t>(</a:t>
            </a:r>
            <a:r>
              <a:rPr kumimoji="1" lang="ar-EG" altLang="ja-JP" b="1" u="sng" dirty="0">
                <a:solidFill>
                  <a:srgbClr val="1D12AE"/>
                </a:solidFill>
              </a:rPr>
              <a:t>153</a:t>
            </a:r>
            <a:r>
              <a:rPr kumimoji="1" lang="ar-EG" altLang="ja-JP" b="1" dirty="0">
                <a:solidFill>
                  <a:srgbClr val="1D12AE"/>
                </a:solidFill>
              </a:rPr>
              <a:t> </a:t>
            </a:r>
            <a:r>
              <a:rPr kumimoji="1" lang="ar-SA" altLang="ja-JP" b="1" dirty="0">
                <a:solidFill>
                  <a:srgbClr val="1D12AE"/>
                </a:solidFill>
              </a:rPr>
              <a:t>عضوًا</a:t>
            </a:r>
            <a:r>
              <a:rPr kumimoji="1" lang="ar-EG" altLang="ja-JP" b="1" dirty="0">
                <a:solidFill>
                  <a:srgbClr val="1D12AE"/>
                </a:solidFill>
              </a:rPr>
              <a:t>, </a:t>
            </a:r>
            <a:r>
              <a:rPr kumimoji="1" lang="ar-SA" altLang="ja-JP" sz="1350" b="1" dirty="0">
                <a:solidFill>
                  <a:srgbClr val="1D12AE"/>
                </a:solidFill>
              </a:rPr>
              <a:t>سبتمبر</a:t>
            </a:r>
            <a:r>
              <a:rPr kumimoji="1" lang="ar-EG" altLang="ja-JP" sz="1350" b="1" dirty="0">
                <a:solidFill>
                  <a:srgbClr val="1D12AE"/>
                </a:solidFill>
              </a:rPr>
              <a:t>/</a:t>
            </a:r>
            <a:r>
              <a:rPr kumimoji="1" lang="ar-SA" altLang="ja-JP" sz="1350" b="1" dirty="0">
                <a:solidFill>
                  <a:srgbClr val="1D12AE"/>
                </a:solidFill>
              </a:rPr>
              <a:t>أيلول  </a:t>
            </a:r>
            <a:r>
              <a:rPr kumimoji="1" lang="ar-EG" altLang="ja-JP" sz="1350" b="1" dirty="0">
                <a:solidFill>
                  <a:srgbClr val="1D12AE"/>
                </a:solidFill>
              </a:rPr>
              <a:t>2015</a:t>
            </a:r>
            <a:r>
              <a:rPr kumimoji="1" lang="ar-EG" altLang="ja-JP" b="1" dirty="0">
                <a:solidFill>
                  <a:srgbClr val="1D12AE"/>
                </a:solidFill>
              </a:rPr>
              <a:t>)</a:t>
            </a:r>
            <a:endParaRPr kumimoji="1" lang="ar-EG" altLang="en-US" b="1" dirty="0">
              <a:solidFill>
                <a:srgbClr val="1D12AE"/>
              </a:solidFill>
            </a:endParaRPr>
          </a:p>
        </p:txBody>
      </p:sp>
      <p:pic>
        <p:nvPicPr>
          <p:cNvPr id="1026" name="Picture 2" descr="Hands, Shaking Hands, Welcome, Refugees, Globe, Bal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683" y="3632784"/>
            <a:ext cx="2604304" cy="1839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1964" y="2947417"/>
            <a:ext cx="4462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700" b="1" dirty="0"/>
              <a:t>التعاون العملي بين</a:t>
            </a:r>
            <a:r>
              <a:rPr lang="ar-EG" sz="2700" b="1" dirty="0"/>
              <a:t> </a:t>
            </a:r>
            <a:r>
              <a:rPr lang="ar-SA" sz="2700" b="1" dirty="0">
                <a:solidFill>
                  <a:srgbClr val="C00000"/>
                </a:solidFill>
              </a:rPr>
              <a:t>منظمة حظر الأسلحة الكيميائية</a:t>
            </a:r>
            <a:r>
              <a:rPr lang="ar-EG" sz="2700" b="1" dirty="0"/>
              <a:t> </a:t>
            </a:r>
            <a:r>
              <a:rPr lang="ar-SA" sz="2700" b="1" dirty="0"/>
              <a:t>وبين</a:t>
            </a:r>
            <a:r>
              <a:rPr lang="ar-EG" sz="2700" b="1" dirty="0"/>
              <a:t> </a:t>
            </a:r>
            <a:r>
              <a:rPr lang="ar-SA" sz="2700" b="1" dirty="0">
                <a:solidFill>
                  <a:srgbClr val="C00000"/>
                </a:solidFill>
              </a:rPr>
              <a:t>منظمة الجمارك العالمية</a:t>
            </a:r>
            <a:endParaRPr lang="ar-EG" sz="27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4389" y="4173397"/>
            <a:ext cx="526608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100" b="1" dirty="0">
                <a:solidFill>
                  <a:srgbClr val="C00000"/>
                </a:solidFill>
              </a:rPr>
              <a:t>إشارات إيجابية</a:t>
            </a:r>
            <a:r>
              <a:rPr lang="ar-EG" sz="2100" b="1" dirty="0">
                <a:solidFill>
                  <a:srgbClr val="C00000"/>
                </a:solidFill>
              </a:rPr>
              <a:t> </a:t>
            </a:r>
            <a:r>
              <a:rPr lang="ar-SA" sz="2100" b="1" dirty="0"/>
              <a:t>إلى </a:t>
            </a:r>
            <a:r>
              <a:rPr lang="ar-EG" sz="2100" b="1" dirty="0"/>
              <a:t>33</a:t>
            </a:r>
            <a:r>
              <a:rPr lang="ar-SA" sz="2100" b="1" dirty="0"/>
              <a:t> مادة كيميائية في النظام المُنسَّق</a:t>
            </a:r>
          </a:p>
          <a:p>
            <a:pPr algn="r" rtl="1"/>
            <a:r>
              <a:rPr lang="ar-EG" sz="2100" b="1" dirty="0"/>
              <a:t>     </a:t>
            </a:r>
            <a:r>
              <a:rPr lang="ar-SA" sz="2100" b="1" dirty="0"/>
              <a:t>توفر</a:t>
            </a:r>
            <a:r>
              <a:rPr lang="ar-EG" sz="2100" b="1" dirty="0"/>
              <a:t> </a:t>
            </a:r>
            <a:r>
              <a:rPr lang="ar-SA" sz="2100" b="1" dirty="0">
                <a:solidFill>
                  <a:srgbClr val="C00000"/>
                </a:solidFill>
              </a:rPr>
              <a:t>أعلى درجة من الوضوح</a:t>
            </a:r>
            <a:r>
              <a:rPr lang="ar-EG" sz="2100" b="1" dirty="0">
                <a:solidFill>
                  <a:srgbClr val="C00000"/>
                </a:solidFill>
              </a:rPr>
              <a:t> </a:t>
            </a:r>
            <a:r>
              <a:rPr lang="ar-EG" sz="2100" b="1" dirty="0"/>
              <a:t> </a:t>
            </a:r>
            <a:r>
              <a:rPr lang="ar-SA" sz="2100" b="1" dirty="0"/>
              <a:t>في التصنيف</a:t>
            </a:r>
            <a:r>
              <a:rPr lang="ar-EG" sz="2100" b="1" dirty="0"/>
              <a:t> </a:t>
            </a:r>
          </a:p>
          <a:p>
            <a:pPr algn="r" rtl="1"/>
            <a:r>
              <a:rPr lang="ar-EG" sz="2100" b="1" dirty="0" smtClean="0"/>
              <a:t>(</a:t>
            </a:r>
            <a:r>
              <a:rPr lang="ar-SA" sz="2100" b="1" dirty="0" smtClean="0">
                <a:solidFill>
                  <a:srgbClr val="C00000"/>
                </a:solidFill>
              </a:rPr>
              <a:t>الت</a:t>
            </a:r>
            <a:r>
              <a:rPr lang="ar-AE" sz="2100" b="1" dirty="0">
                <a:solidFill>
                  <a:srgbClr val="C00000"/>
                </a:solidFill>
              </a:rPr>
              <a:t>حديد</a:t>
            </a:r>
            <a:r>
              <a:rPr lang="ar-EG" sz="2100" b="1" dirty="0" smtClean="0"/>
              <a:t>)</a:t>
            </a:r>
            <a:endParaRPr lang="ar-EG" sz="2100" b="1" dirty="0"/>
          </a:p>
          <a:p>
            <a:pPr algn="r" rtl="1"/>
            <a:r>
              <a:rPr lang="ar-EG" dirty="0" smtClean="0"/>
              <a:t>  </a:t>
            </a:r>
            <a:endParaRPr lang="ar-EG" sz="1350" dirty="0"/>
          </a:p>
        </p:txBody>
      </p:sp>
    </p:spTree>
    <p:extLst>
      <p:ext uri="{BB962C8B-B14F-4D97-AF65-F5344CB8AC3E}">
        <p14:creationId xmlns:p14="http://schemas.microsoft.com/office/powerpoint/2010/main" val="1522209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848" name="Group 36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69031609"/>
              </p:ext>
            </p:extLst>
          </p:nvPr>
        </p:nvGraphicFramePr>
        <p:xfrm>
          <a:off x="776747" y="1645769"/>
          <a:ext cx="6948028" cy="4772599"/>
        </p:xfrm>
        <a:graphic>
          <a:graphicData uri="http://schemas.openxmlformats.org/drawingml/2006/table">
            <a:tbl>
              <a:tblPr/>
              <a:tblGrid>
                <a:gridCol w="3548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28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29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36165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1421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8157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0019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الرقم</a:t>
                      </a:r>
                      <a:endParaRPr kumimoji="0" lang="ar-EG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الجدول</a:t>
                      </a:r>
                      <a:endParaRPr kumimoji="0" lang="ar-EG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رقم دائرة المستخلصات الكيميائية</a:t>
                      </a:r>
                      <a:endParaRPr kumimoji="0" lang="ar-EG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اسم المادة الكيميائية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النظام المنسَّق </a:t>
                      </a:r>
                      <a:r>
                        <a:rPr kumimoji="0" lang="ar-EG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</a:t>
                      </a:r>
                      <a:endParaRPr kumimoji="0" lang="ar-EG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النظام المنسَّق </a:t>
                      </a:r>
                      <a:r>
                        <a:rPr kumimoji="0" lang="ar-EG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9569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3A03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74-90-8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سيانيد الهيدروجين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</a:rPr>
                        <a:t>2811.19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2811.12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9945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3A01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75-44-5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كاربونيل ثنائي كلوريد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</a:rPr>
                        <a:t>2812.10</a:t>
                      </a:r>
                      <a:r>
                        <a:t> 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2812.11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3761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Franklin Gothic Medium" pitchFamily="34" charset="0"/>
                        </a:rPr>
                        <a:t>3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3B05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10025-87-3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أكسي كلوريد الفوسفور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</a:rPr>
                        <a:t>2812.10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2812.12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758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3B06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7719-12-2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ثالث كلوريد الفوسفور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</a:rPr>
                        <a:t>2812.10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2812.13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9945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3B07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10026-13-8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خامس كلوريد الفوسفور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</a:rPr>
                        <a:t>2812.10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2812.14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9945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3B12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10025-67-9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أول كلوريد الكبريت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</a:rPr>
                        <a:t>2812.10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2812.15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3B13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10545-99-0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ثاني كلوريد الكبريت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</a:rPr>
                        <a:t>2812.10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2812.16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3B14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07/09/7719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كلوريد ثيونيل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</a:rPr>
                        <a:t>2812.10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2812.17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3A02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506-77-4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كلوريد السيانوجين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</a:rPr>
                        <a:t>2853.00</a:t>
                      </a:r>
                      <a:r>
                        <a:t> 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2853.10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3A04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76-06-2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ثلاثي كلورو نتروميثان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</a:rPr>
                        <a:t>2904.90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2904.91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5739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2B08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76-93-7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 , 2 -  </a:t>
                      </a:r>
                      <a:r>
                        <a:rPr kumimoji="0" lang="ar-SA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ثاني فينيل </a:t>
                      </a:r>
                      <a:r>
                        <a:rPr kumimoji="0" lang="ar-EG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- 2 - </a:t>
                      </a:r>
                      <a:r>
                        <a:rPr kumimoji="0" lang="ar-SA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حامض هيدروكسي  أسيتيك</a:t>
                      </a:r>
                      <a:endParaRPr kumimoji="0" lang="ar-EG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2918.19</a:t>
                      </a:r>
                      <a:r>
                        <a:t> 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2918.17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3B10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868-85-9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ثاني ميثيل الفوسفيت</a:t>
                      </a:r>
                      <a:endParaRPr kumimoji="0" lang="ar-EG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</a:rPr>
                        <a:t>2920.90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2920.21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3B11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762-04-9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ثاني ايثيل الفوسفيت</a:t>
                      </a:r>
                      <a:endParaRPr kumimoji="0" lang="ar-EG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</a:rPr>
                        <a:t>2920.90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2920.22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14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3B08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121-45-9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ثالث ميثيل الفوسفيت</a:t>
                      </a:r>
                      <a:endParaRPr kumimoji="0" lang="ar-EG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</a:rPr>
                        <a:t>2920.90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2920.23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15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3B09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122-52-1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ثالث ايثيل الفوسفيت</a:t>
                      </a:r>
                      <a:endParaRPr kumimoji="0" lang="ar-EG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</a:rPr>
                        <a:t>2920.90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2920.24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5739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2B10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4584-46-7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2-(N,N-</a:t>
                      </a:r>
                      <a:r>
                        <a:rPr kumimoji="0" lang="ar-AE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ثنائي ميثيل أمينو</a:t>
                      </a:r>
                      <a:r>
                        <a:rPr kumimoji="0" lang="ar-EG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ar-SA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إيثيل كلوريد هيدروكلوريد</a:t>
                      </a:r>
                      <a:r>
                        <a:rPr kumimoji="0" lang="ar-EG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2921.19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2921.12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05739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17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2B10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869-24-9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2-(N,N-</a:t>
                      </a: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ثنائي إيثيل أمينو</a:t>
                      </a: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إيثيل كلوريد هيدروكلوريد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2921.19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2921.13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ctr" rtl="1"/>
                      <a:r>
                        <a:rPr lang="ar-EG" altLang="ja-JP" sz="900" dirty="0" smtClean="0">
                          <a:latin typeface="Arial Unicode MS" panose="020B0604020202020204" pitchFamily="50" charset="-128"/>
                        </a:rPr>
                        <a:t>18</a:t>
                      </a:r>
                      <a:endParaRPr lang="ar-EG" altLang="en-US" sz="900" dirty="0">
                        <a:latin typeface="Arial Unicode MS" panose="020B0604020202020204" pitchFamily="50" charset="-128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2B10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4261-68-1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2-(N,N-</a:t>
                      </a: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ثنائي أيسوبروبيل أمينو</a:t>
                      </a: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إيثيل كلوريد هيدروكلوريد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2921.19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2921.14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09945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19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3B17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102-71-6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ثلاثي إيثانول امين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</a:rPr>
                        <a:t>2922.13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2922.15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707921" y="1059118"/>
            <a:ext cx="71571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kumimoji="1" lang="ar-SA" altLang="ja-JP" sz="1650" b="1" dirty="0">
                <a:solidFill>
                  <a:srgbClr val="C00000"/>
                </a:solidFill>
              </a:rPr>
              <a:t>البنود الفرعية الجديدة للنظام المنسَّق لأكثر </a:t>
            </a:r>
            <a:r>
              <a:rPr kumimoji="1" lang="ar-EG" altLang="ja-JP" sz="1650" b="1" dirty="0">
                <a:solidFill>
                  <a:srgbClr val="C00000"/>
                </a:solidFill>
              </a:rPr>
              <a:t>33</a:t>
            </a:r>
            <a:r>
              <a:rPr kumimoji="1" lang="ar-SA" altLang="ja-JP" sz="1650" b="1" dirty="0">
                <a:solidFill>
                  <a:srgbClr val="C00000"/>
                </a:solidFill>
              </a:rPr>
              <a:t> مادة من المواد الكيميائية المدرجة بالجداول تداولاً مُرتبة طبقًا لرمز النظام المُنسَّق</a:t>
            </a:r>
            <a:endParaRPr kumimoji="1" lang="ar-EG" altLang="en-US" sz="165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44861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057900" y="5541169"/>
            <a:ext cx="1600200" cy="357188"/>
          </a:xfrm>
          <a:prstGeom prst="rect">
            <a:avLst/>
          </a:prstGeo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fld id="{EFC51DF5-9467-4998-B7E5-A92253228FDA}" type="slidenum">
              <a:rPr lang="en-GB" altLang="en-US">
                <a:latin typeface="Times New Roman" panose="02020603050405020304" pitchFamily="18" charset="0"/>
              </a:rPr>
              <a:pPr rtl="1"/>
              <a:t>15</a:t>
            </a:fld>
            <a:endParaRPr lang="ar-EG" altLang="en-US" dirty="0">
              <a:latin typeface="Times New Roman" panose="02020603050405020304" pitchFamily="18" charset="0"/>
            </a:endParaRPr>
          </a:p>
        </p:txBody>
      </p:sp>
      <p:graphicFrame>
        <p:nvGraphicFramePr>
          <p:cNvPr id="21624" name="Group 12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62727439"/>
              </p:ext>
            </p:extLst>
          </p:nvPr>
        </p:nvGraphicFramePr>
        <p:xfrm>
          <a:off x="707924" y="1632114"/>
          <a:ext cx="6997801" cy="4549127"/>
        </p:xfrm>
        <a:graphic>
          <a:graphicData uri="http://schemas.openxmlformats.org/drawingml/2006/table">
            <a:tbl>
              <a:tblPr/>
              <a:tblGrid>
                <a:gridCol w="3705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63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043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041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9976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1268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9384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الرقم</a:t>
                      </a:r>
                      <a:endParaRPr kumimoji="0" lang="ar-EG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الجدول</a:t>
                      </a:r>
                      <a:endParaRPr kumimoji="0" lang="ar-EG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رقم دائرة المستخلصات الكيميائية</a:t>
                      </a:r>
                      <a:endParaRPr kumimoji="0" lang="ar-EG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اسم المادة الكيميائية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النظام المنسَّق </a:t>
                      </a:r>
                      <a:r>
                        <a:rPr kumimoji="0" lang="ar-EG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</a:t>
                      </a:r>
                      <a:endParaRPr kumimoji="0" lang="ar-EG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النظام المنسَّق </a:t>
                      </a:r>
                      <a:r>
                        <a:rPr kumimoji="0" lang="ar-EG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  <a:endParaRPr kumimoji="0" lang="ar-EG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3B15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139-87-7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ايثيل ثاني ايثانول امين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</a:rPr>
                        <a:t>2922.19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2922.17</a:t>
                      </a: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*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21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3B16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105-59-9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ميثيل ثاني ايثانول امين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Franklin Gothic Medium" pitchFamily="34" charset="0"/>
                        <a:ea typeface="SimSun" pitchFamily="2" charset="-122"/>
                        <a:cs typeface="Arial" charset="0"/>
                        <a:sym typeface="Wingdings" pitchFamily="2" charset="2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</a:rPr>
                        <a:t>2922.19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2922.17</a:t>
                      </a: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*</a:t>
                      </a: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22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2B11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96-80-0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2-(N,N-</a:t>
                      </a:r>
                      <a:r>
                        <a:rPr kumimoji="0" lang="ar-A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ثنائي أيسوبروبيل أمينو</a:t>
                      </a: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ar-A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إيثانول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2922.19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2922.18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23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2B12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100-38-9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2-(N,N-</a:t>
                      </a:r>
                      <a:r>
                        <a:rPr kumimoji="0" lang="ar-A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ثنائي إيثيل أمينو</a:t>
                      </a: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ar-A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إيثانثيول</a:t>
                      </a: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2930.90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2930.60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24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2B13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111-48-8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كبريتيد ثاني </a:t>
                      </a: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(2</a:t>
                      </a: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 كلورو إثيل</a:t>
                      </a: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2930.90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2930.70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25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2B04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756-79-6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ثنائي ميثيل فوسفونات الميثيل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Franklin Gothic Medium" pitchFamily="34" charset="0"/>
                        <a:ea typeface="SimSun" pitchFamily="2" charset="-122"/>
                        <a:cs typeface="Arial" charset="0"/>
                        <a:sym typeface="Wingdings" pitchFamily="2" charset="2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2931.90</a:t>
                      </a:r>
                      <a:r>
                        <a:t> 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2931.31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26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2B04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18755-43-6</a:t>
                      </a:r>
                      <a:r>
                        <a:t> 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ثنائي ميثيل فوسفونات البروبيل</a:t>
                      </a:r>
                      <a:r>
                        <a:t> 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2931.90</a:t>
                      </a:r>
                      <a:r>
                        <a:t> 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2931.32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27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2B04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78-38-6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ثنائي إيثيل فوسفونات الإيثيل</a:t>
                      </a:r>
                      <a:endParaRPr kumimoji="0" lang="ar-EG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2931.90</a:t>
                      </a:r>
                      <a:r>
                        <a:t> 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2931.33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28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2B04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84962-98-1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3 - (</a:t>
                      </a:r>
                      <a:r>
                        <a:rPr kumimoji="0" lang="ar-SA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ثلاثي هيدرو زيليل</a:t>
                      </a:r>
                      <a:r>
                        <a:rPr kumimoji="0" lang="ar-EG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) </a:t>
                      </a:r>
                      <a:r>
                        <a:rPr kumimoji="0" lang="ar-SA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بروبيل ميثيل فسفونات</a:t>
                      </a:r>
                      <a:r>
                        <a:rPr kumimoji="0" lang="ar-AE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الصوديوم</a:t>
                      </a:r>
                      <a:endParaRPr kumimoji="0" lang="ar-EG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charset="0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2931.90</a:t>
                      </a:r>
                      <a:r>
                        <a:t> 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2931.34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2899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29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2B04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68957-94-8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2،4،6-</a:t>
                      </a:r>
                      <a:r>
                        <a:rPr kumimoji="0" lang="ar-AE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ثلاثي بروبيل</a:t>
                      </a:r>
                      <a:r>
                        <a:rPr kumimoji="0" lang="ar-EG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-1،3،5،2،4،6-</a:t>
                      </a:r>
                      <a:r>
                        <a:rPr kumimoji="0" lang="ar-AE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ثلاثي أكسجين ثلاثي فوسفينان </a:t>
                      </a:r>
                      <a:r>
                        <a:rPr kumimoji="0" lang="ar-EG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2،4،6-</a:t>
                      </a:r>
                      <a:r>
                        <a:rPr kumimoji="0" lang="ar-AE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ثالث أكسيد</a:t>
                      </a:r>
                      <a:endParaRPr kumimoji="0" lang="ar-EG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2931.90</a:t>
                      </a:r>
                      <a:r>
                        <a:t> 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2931.35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2899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2B04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41203-81-0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(5- </a:t>
                      </a: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ايثيل </a:t>
                      </a: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-2- </a:t>
                      </a: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ميثيل </a:t>
                      </a: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-2- </a:t>
                      </a: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اوكسيدو</a:t>
                      </a: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-1</a:t>
                      </a: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 ،</a:t>
                      </a: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 ،</a:t>
                      </a: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2-</a:t>
                      </a: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ثنائي أكسجين فوسفينان</a:t>
                      </a: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- 5-</a:t>
                      </a: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إيل</a:t>
                      </a: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) </a:t>
                      </a: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ميثيل ميثيل ميثيل فوسفونات</a:t>
                      </a: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2931.90</a:t>
                      </a:r>
                      <a:r>
                        <a:t> 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2931.36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80059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31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2B04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42595-45-9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ثنائي </a:t>
                      </a: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[(5- </a:t>
                      </a: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ايثيل </a:t>
                      </a: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-2- </a:t>
                      </a: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ميثيل </a:t>
                      </a: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-2- </a:t>
                      </a: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اوكسيدو</a:t>
                      </a: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-1</a:t>
                      </a: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 ،</a:t>
                      </a: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 ،</a:t>
                      </a: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2-</a:t>
                      </a: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ثنائي أكسجين فوسفينان</a:t>
                      </a: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- 5-</a:t>
                      </a: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إيل</a:t>
                      </a: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) </a:t>
                      </a: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ميثيل</a:t>
                      </a: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] </a:t>
                      </a: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ميثيل فوسفونات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2931.90</a:t>
                      </a:r>
                      <a:r>
                        <a:t> 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2931.37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42899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32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2B04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84402-58-4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خليط</a:t>
                      </a: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: 50% </a:t>
                      </a: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حمض ميثيل فوسفونيك </a:t>
                      </a: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/ 50% (</a:t>
                      </a: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أمينوإيمينوميثيل</a:t>
                      </a: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يوريا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2931.90 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Wingdings 2" pitchFamily="18" charset="2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sym typeface="Wingdings 2" pitchFamily="18" charset="2"/>
                        </a:rPr>
                        <a:t>2931.38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42899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33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2" marR="68582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2B04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170836-68-7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خليط من رقم تسجيل دائرة المستخلصات الكيميائية </a:t>
                      </a: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41203-81-0</a:t>
                      </a:r>
                      <a:r>
                        <a:rPr kumimoji="0" lang="ar-S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 ورقم تسجيل دائرة المستخلصات الكيميائية </a:t>
                      </a: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42595-45-9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Franklin Gothic Medium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3824.90</a:t>
                      </a:r>
                      <a:endParaRPr kumimoji="0" lang="ar-EG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Wingdings 2" pitchFamily="18" charset="2"/>
                      </a:endParaRP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sym typeface="Wingdings 2" pitchFamily="18" charset="2"/>
                        </a:rPr>
                        <a:t>3824.91</a:t>
                      </a:r>
                    </a:p>
                  </a:txBody>
                  <a:tcPr marL="68581" marR="68581" marT="34289" marB="342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4805210" y="6309059"/>
            <a:ext cx="290051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kumimoji="1" lang="ar-EG" altLang="ja-JP" sz="1350" dirty="0"/>
              <a:t>* </a:t>
            </a:r>
            <a:r>
              <a:rPr kumimoji="1" lang="ar-SA" altLang="ja-JP" sz="1350" dirty="0"/>
              <a:t>لا توجد رموز متبقية مكونة من ستة أرقام</a:t>
            </a:r>
            <a:endParaRPr kumimoji="1" lang="ar-EG" altLang="en-US" sz="1350" dirty="0"/>
          </a:p>
        </p:txBody>
      </p:sp>
    </p:spTree>
    <p:extLst>
      <p:ext uri="{BB962C8B-B14F-4D97-AF65-F5344CB8AC3E}">
        <p14:creationId xmlns:p14="http://schemas.microsoft.com/office/powerpoint/2010/main" val="255476018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-85725" y="1976912"/>
            <a:ext cx="8763000" cy="3714750"/>
          </a:xfrm>
          <a:ln>
            <a:noFill/>
          </a:ln>
        </p:spPr>
        <p:txBody>
          <a:bodyPr>
            <a:normAutofit/>
          </a:bodyPr>
          <a:lstStyle/>
          <a:p>
            <a:pPr marL="601266" indent="-470297" algn="r" rtl="1">
              <a:buNone/>
            </a:pPr>
            <a:r>
              <a:rPr lang="ar-EG" sz="2700" b="1" dirty="0"/>
              <a:t>(</a:t>
            </a:r>
            <a:r>
              <a:rPr lang="ar-SA" sz="2700" b="1" dirty="0"/>
              <a:t>س</a:t>
            </a:r>
            <a:r>
              <a:rPr lang="ar-EG" sz="2700" b="1" dirty="0"/>
              <a:t>) </a:t>
            </a:r>
            <a:r>
              <a:rPr lang="ar-SA" sz="2700" b="1" dirty="0"/>
              <a:t>الفوائد؟</a:t>
            </a:r>
            <a:r>
              <a:rPr lang="ar-EG" dirty="0" smtClean="0"/>
              <a:t> </a:t>
            </a:r>
            <a:endParaRPr lang="ar-EG" sz="2700" b="1" dirty="0">
              <a:solidFill>
                <a:srgbClr val="C00000"/>
              </a:solidFill>
            </a:endParaRPr>
          </a:p>
          <a:p>
            <a:pPr marL="0" indent="0" rtl="1">
              <a:buNone/>
            </a:pPr>
            <a:endParaRPr lang="ar-EG" sz="2700" b="1" dirty="0">
              <a:solidFill>
                <a:srgbClr val="C00000"/>
              </a:solidFill>
            </a:endParaRPr>
          </a:p>
        </p:txBody>
      </p:sp>
      <p:pic>
        <p:nvPicPr>
          <p:cNvPr id="1028" name="Picture 4" descr="Flask, Erlenmeyer Flask, Green, Science, Lab, Chemistr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485" y="4139487"/>
            <a:ext cx="1582031" cy="1808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397049" y="1328635"/>
            <a:ext cx="77974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kumimoji="1" lang="ar-SA" altLang="ja-JP" sz="2100" b="1" dirty="0">
                <a:solidFill>
                  <a:srgbClr val="C00000"/>
                </a:solidFill>
              </a:rPr>
              <a:t>البنود الفرعية الجديدة للنظام المنسَّق </a:t>
            </a:r>
            <a:r>
              <a:rPr kumimoji="1" lang="ar-SA" altLang="ja-JP" sz="2100" b="1" dirty="0" smtClean="0">
                <a:solidFill>
                  <a:srgbClr val="C00000"/>
                </a:solidFill>
              </a:rPr>
              <a:t>ل</a:t>
            </a:r>
            <a:r>
              <a:rPr kumimoji="1" lang="ar-EG" altLang="ja-JP" sz="2100" b="1" dirty="0" smtClean="0">
                <a:solidFill>
                  <a:srgbClr val="C00000"/>
                </a:solidFill>
              </a:rPr>
              <a:t>33</a:t>
            </a:r>
            <a:r>
              <a:rPr kumimoji="1" lang="ar-SA" altLang="ja-JP" sz="2100" b="1" dirty="0" smtClean="0">
                <a:solidFill>
                  <a:srgbClr val="C00000"/>
                </a:solidFill>
              </a:rPr>
              <a:t> </a:t>
            </a:r>
            <a:r>
              <a:rPr kumimoji="1" lang="ar-SA" altLang="ja-JP" sz="2100" b="1" dirty="0">
                <a:solidFill>
                  <a:srgbClr val="C00000"/>
                </a:solidFill>
              </a:rPr>
              <a:t>مادة من المواد الكيميائية </a:t>
            </a:r>
            <a:r>
              <a:rPr kumimoji="1" lang="ar-AE" altLang="ja-JP" sz="2100" b="1" dirty="0">
                <a:solidFill>
                  <a:srgbClr val="C00000"/>
                </a:solidFill>
              </a:rPr>
              <a:t>الأكثر تداولاً </a:t>
            </a:r>
            <a:r>
              <a:rPr kumimoji="1" lang="ar-SA" altLang="ja-JP" sz="2100" b="1" dirty="0">
                <a:solidFill>
                  <a:srgbClr val="C00000"/>
                </a:solidFill>
              </a:rPr>
              <a:t>المدرجة </a:t>
            </a:r>
            <a:r>
              <a:rPr kumimoji="1" lang="ar-AE" altLang="ja-JP" sz="2100" b="1" dirty="0">
                <a:solidFill>
                  <a:srgbClr val="C00000"/>
                </a:solidFill>
              </a:rPr>
              <a:t>في </a:t>
            </a:r>
            <a:r>
              <a:rPr kumimoji="1" lang="ar-SA" altLang="ja-JP" sz="2100" b="1" dirty="0">
                <a:solidFill>
                  <a:srgbClr val="C00000"/>
                </a:solidFill>
              </a:rPr>
              <a:t>الجداول </a:t>
            </a:r>
            <a:r>
              <a:rPr kumimoji="1" lang="ar-EG" altLang="ja-JP" sz="2100" b="1" dirty="0">
                <a:solidFill>
                  <a:srgbClr val="C00000"/>
                </a:solidFill>
              </a:rPr>
              <a:t> </a:t>
            </a:r>
            <a:endParaRPr kumimoji="1" lang="ar-EG" altLang="en-US" sz="21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511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-449522" y="1976912"/>
            <a:ext cx="8763000" cy="3714750"/>
          </a:xfrm>
          <a:ln>
            <a:noFill/>
          </a:ln>
        </p:spPr>
        <p:txBody>
          <a:bodyPr>
            <a:normAutofit/>
          </a:bodyPr>
          <a:lstStyle/>
          <a:p>
            <a:pPr marL="601266" indent="-470297" algn="r" rtl="1">
              <a:buNone/>
            </a:pPr>
            <a:r>
              <a:rPr lang="ar-EG" sz="2700" b="1" dirty="0"/>
              <a:t>(</a:t>
            </a:r>
            <a:r>
              <a:rPr lang="ar-SA" sz="2700" b="1" dirty="0"/>
              <a:t>س</a:t>
            </a:r>
            <a:r>
              <a:rPr lang="ar-EG" sz="2700" b="1" dirty="0"/>
              <a:t>) </a:t>
            </a:r>
            <a:r>
              <a:rPr lang="ar-SA" sz="2700" b="1" dirty="0"/>
              <a:t>الفوائد؟</a:t>
            </a:r>
            <a:r>
              <a:rPr lang="ar-EG" dirty="0" smtClean="0"/>
              <a:t> </a:t>
            </a:r>
            <a:endParaRPr lang="ar-EG" sz="2700" b="1" dirty="0">
              <a:solidFill>
                <a:srgbClr val="C00000"/>
              </a:solidFill>
            </a:endParaRPr>
          </a:p>
          <a:p>
            <a:pPr marL="0" indent="0" rtl="1">
              <a:buNone/>
            </a:pPr>
            <a:endParaRPr lang="ar-EG" sz="2700" b="1" dirty="0">
              <a:solidFill>
                <a:srgbClr val="C00000"/>
              </a:solidFill>
            </a:endParaRPr>
          </a:p>
        </p:txBody>
      </p:sp>
      <p:pic>
        <p:nvPicPr>
          <p:cNvPr id="1028" name="Picture 4" descr="Flask, Erlenmeyer Flask, Green, Science, Lab, Chemistr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485" y="4139487"/>
            <a:ext cx="1582031" cy="1808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392677" y="2367674"/>
            <a:ext cx="8545646" cy="1777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SA" sz="2700" b="1" dirty="0">
                <a:solidFill>
                  <a:srgbClr val="C00000"/>
                </a:solidFill>
              </a:rPr>
              <a:t>السيطرة</a:t>
            </a:r>
          </a:p>
          <a:p>
            <a:pPr algn="r" rtl="1"/>
            <a:r>
              <a:rPr lang="ar-EG" sz="2400" b="1" dirty="0">
                <a:solidFill>
                  <a:schemeClr val="accent4">
                    <a:lumMod val="75000"/>
                  </a:schemeClr>
                </a:solidFill>
              </a:rPr>
              <a:t>     </a:t>
            </a:r>
            <a:r>
              <a:rPr lang="ar-SA" sz="2400" b="1" dirty="0">
                <a:solidFill>
                  <a:schemeClr val="accent4">
                    <a:lumMod val="75000"/>
                  </a:schemeClr>
                </a:solidFill>
              </a:rPr>
              <a:t>يمكن التعرف على </a:t>
            </a:r>
            <a:r>
              <a:rPr lang="ar-EG" sz="2400" b="1" dirty="0">
                <a:solidFill>
                  <a:schemeClr val="accent4">
                    <a:lumMod val="75000"/>
                  </a:schemeClr>
                </a:solidFill>
              </a:rPr>
              <a:t>33</a:t>
            </a:r>
            <a:r>
              <a:rPr lang="ar-SA" sz="2400" b="1" dirty="0">
                <a:solidFill>
                  <a:schemeClr val="accent4">
                    <a:lumMod val="75000"/>
                  </a:schemeClr>
                </a:solidFill>
              </a:rPr>
              <a:t> مادة كيميائية بناءً على تصنيفها في النظام المُنسَّق</a:t>
            </a:r>
          </a:p>
          <a:p>
            <a:pPr rtl="1"/>
            <a:endParaRPr lang="ar-EG" sz="75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SA" sz="2700" b="1" dirty="0">
                <a:solidFill>
                  <a:srgbClr val="C00000"/>
                </a:solidFill>
              </a:rPr>
              <a:t>الرصد</a:t>
            </a:r>
          </a:p>
          <a:p>
            <a:pPr algn="r" rtl="1"/>
            <a:r>
              <a:rPr lang="ar-EG" sz="2400" b="1" dirty="0">
                <a:solidFill>
                  <a:schemeClr val="accent4">
                    <a:lumMod val="75000"/>
                  </a:schemeClr>
                </a:solidFill>
              </a:rPr>
              <a:t>     </a:t>
            </a:r>
            <a:r>
              <a:rPr lang="ar-SA" sz="2400" b="1" dirty="0">
                <a:solidFill>
                  <a:schemeClr val="accent4">
                    <a:lumMod val="75000"/>
                  </a:schemeClr>
                </a:solidFill>
              </a:rPr>
              <a:t>يمكن جمع بيانات إحصائيات التجارة الدولية</a:t>
            </a:r>
            <a:endParaRPr lang="ar-EG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7049" y="1328635"/>
            <a:ext cx="77974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kumimoji="1" lang="ar-SA" altLang="ja-JP" sz="2100" b="1" dirty="0">
                <a:solidFill>
                  <a:srgbClr val="C00000"/>
                </a:solidFill>
              </a:rPr>
              <a:t>البنود الفرعية الجديدة للنظام المنسَّق ل</a:t>
            </a:r>
            <a:r>
              <a:rPr kumimoji="1" lang="ar-EG" altLang="ja-JP" sz="2100" b="1" dirty="0">
                <a:solidFill>
                  <a:srgbClr val="C00000"/>
                </a:solidFill>
              </a:rPr>
              <a:t>33</a:t>
            </a:r>
            <a:r>
              <a:rPr kumimoji="1" lang="ar-SA" altLang="ja-JP" sz="2100" b="1" dirty="0">
                <a:solidFill>
                  <a:srgbClr val="C00000"/>
                </a:solidFill>
              </a:rPr>
              <a:t> مادة من المواد </a:t>
            </a:r>
            <a:r>
              <a:rPr kumimoji="1" lang="ar-SA" altLang="ja-JP" sz="2100" b="1" dirty="0"/>
              <a:t>الكيميائية </a:t>
            </a:r>
            <a:r>
              <a:rPr kumimoji="1" lang="ar-AE" altLang="ja-JP" sz="2100" b="1" dirty="0"/>
              <a:t>الأكثر تداولاً </a:t>
            </a:r>
            <a:r>
              <a:rPr kumimoji="1" lang="ar-SA" altLang="ja-JP" sz="2100" b="1" dirty="0"/>
              <a:t>المدرجة </a:t>
            </a:r>
            <a:r>
              <a:rPr kumimoji="1" lang="ar-AE" altLang="ja-JP" sz="2100" b="1" dirty="0"/>
              <a:t>في </a:t>
            </a:r>
            <a:r>
              <a:rPr kumimoji="1" lang="ar-SA" altLang="ja-JP" sz="2100" b="1" dirty="0"/>
              <a:t>الجداول </a:t>
            </a:r>
            <a:r>
              <a:rPr kumimoji="1" lang="ar-EG" altLang="ja-JP" sz="2100" b="1" dirty="0"/>
              <a:t> </a:t>
            </a:r>
            <a:endParaRPr kumimoji="1" lang="ar-EG" altLang="en-US" sz="21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7049" y="4229874"/>
            <a:ext cx="7239001" cy="7848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 rtl="1"/>
            <a:r>
              <a:rPr lang="ar-EG" altLang="ja-JP" sz="1500" b="1" dirty="0"/>
              <a:t>(</a:t>
            </a:r>
            <a:r>
              <a:rPr lang="ar-SA" altLang="ja-JP" sz="1500" b="1" dirty="0"/>
              <a:t>الالتزامات</a:t>
            </a:r>
            <a:r>
              <a:rPr lang="ar-EG" altLang="ja-JP" sz="1500" b="1" dirty="0"/>
              <a:t>: </a:t>
            </a:r>
            <a:r>
              <a:rPr lang="ar-SA" altLang="ja-JP" sz="1500" b="1" dirty="0"/>
              <a:t>اتفاقية النظام المنسّق المادة </a:t>
            </a:r>
            <a:r>
              <a:rPr lang="ar-EG" altLang="ja-JP" sz="1500" b="1" dirty="0"/>
              <a:t>3(</a:t>
            </a:r>
            <a:r>
              <a:rPr lang="ar-SA" altLang="ja-JP" sz="1500" b="1" dirty="0"/>
              <a:t>ب</a:t>
            </a:r>
            <a:r>
              <a:rPr lang="ar-EG" altLang="ja-JP" sz="1500" b="1" dirty="0"/>
              <a:t>))</a:t>
            </a:r>
          </a:p>
          <a:p>
            <a:pPr algn="r" rtl="1"/>
            <a:r>
              <a:rPr lang="ar-EG" altLang="ja-JP" sz="1500" b="1" dirty="0"/>
              <a:t> </a:t>
            </a:r>
            <a:r>
              <a:rPr lang="ar-SA" altLang="ja-JP" sz="1500" b="1" dirty="0"/>
              <a:t>يلتزم كل طرف متعاقد بنشر إحصائيات تجارة الواردات </a:t>
            </a:r>
            <a:r>
              <a:rPr lang="ar-AE" altLang="ja-JP" sz="1500" b="1" dirty="0"/>
              <a:t>و</a:t>
            </a:r>
            <a:r>
              <a:rPr lang="ar-SA" altLang="ja-JP" sz="1500" b="1" dirty="0"/>
              <a:t>الصادرات لديه والمتفق</a:t>
            </a:r>
            <a:r>
              <a:rPr lang="ar-AE" altLang="ja-JP" sz="1500" b="1" dirty="0"/>
              <a:t>ة</a:t>
            </a:r>
            <a:r>
              <a:rPr lang="ar-SA" altLang="ja-JP" sz="1500" b="1" dirty="0"/>
              <a:t> </a:t>
            </a:r>
            <a:r>
              <a:rPr lang="ar-AE" altLang="ja-JP" sz="1500" b="1" dirty="0"/>
              <a:t>مع </a:t>
            </a:r>
            <a:r>
              <a:rPr lang="ar-SA" altLang="ja-JP" sz="1500" b="1" dirty="0"/>
              <a:t>رموز النظام المنسق ذات الستة أرقام</a:t>
            </a:r>
            <a:endParaRPr kumimoji="1" lang="ar-EG" altLang="en-US" sz="1500" b="1" dirty="0"/>
          </a:p>
        </p:txBody>
      </p:sp>
    </p:spTree>
    <p:extLst>
      <p:ext uri="{BB962C8B-B14F-4D97-AF65-F5344CB8AC3E}">
        <p14:creationId xmlns:p14="http://schemas.microsoft.com/office/powerpoint/2010/main" val="3200595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-85725" y="1976912"/>
            <a:ext cx="8763000" cy="3714750"/>
          </a:xfrm>
          <a:ln>
            <a:noFill/>
          </a:ln>
        </p:spPr>
        <p:txBody>
          <a:bodyPr>
            <a:normAutofit/>
          </a:bodyPr>
          <a:lstStyle/>
          <a:p>
            <a:pPr marL="601266" indent="-470297" algn="r" rtl="1">
              <a:buNone/>
            </a:pPr>
            <a:r>
              <a:rPr lang="ar-EG" sz="2700" b="1" dirty="0"/>
              <a:t>(</a:t>
            </a:r>
            <a:r>
              <a:rPr lang="ar-SA" sz="2700" b="1" dirty="0"/>
              <a:t>س</a:t>
            </a:r>
            <a:r>
              <a:rPr lang="ar-EG" sz="2700" b="1" dirty="0"/>
              <a:t>) </a:t>
            </a:r>
            <a:r>
              <a:rPr lang="ar-SA" sz="2700" b="1" dirty="0"/>
              <a:t>الفوائد؟</a:t>
            </a:r>
            <a:r>
              <a:rPr lang="ar-EG" smtClean="0"/>
              <a:t> </a:t>
            </a:r>
            <a:endParaRPr lang="ar-EG" sz="2700" b="1" dirty="0">
              <a:solidFill>
                <a:srgbClr val="C00000"/>
              </a:solidFill>
            </a:endParaRPr>
          </a:p>
          <a:p>
            <a:pPr marL="0" indent="0" rtl="1">
              <a:buNone/>
            </a:pPr>
            <a:endParaRPr lang="ar-EG" sz="2700" b="1" dirty="0">
              <a:solidFill>
                <a:srgbClr val="C00000"/>
              </a:solidFill>
            </a:endParaRPr>
          </a:p>
        </p:txBody>
      </p:sp>
      <p:pic>
        <p:nvPicPr>
          <p:cNvPr id="1028" name="Picture 4" descr="Flask, Erlenmeyer Flask, Green, Science, Lab, Chemistr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485" y="4139487"/>
            <a:ext cx="1582031" cy="1808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48548" y="2367674"/>
            <a:ext cx="8545646" cy="1777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SA" sz="2700" b="1" dirty="0">
                <a:solidFill>
                  <a:srgbClr val="C00000"/>
                </a:solidFill>
              </a:rPr>
              <a:t>ال</a:t>
            </a:r>
            <a:r>
              <a:rPr lang="ar-AE" sz="2700" b="1" dirty="0">
                <a:solidFill>
                  <a:srgbClr val="C00000"/>
                </a:solidFill>
              </a:rPr>
              <a:t>تحكّم</a:t>
            </a:r>
            <a:endParaRPr lang="ar-SA" sz="2700" b="1" dirty="0">
              <a:solidFill>
                <a:srgbClr val="C00000"/>
              </a:solidFill>
            </a:endParaRPr>
          </a:p>
          <a:p>
            <a:pPr algn="r" rtl="1"/>
            <a:r>
              <a:rPr lang="ar-EG" sz="2400" b="1" dirty="0">
                <a:solidFill>
                  <a:schemeClr val="accent4">
                    <a:lumMod val="75000"/>
                  </a:schemeClr>
                </a:solidFill>
              </a:rPr>
              <a:t>     </a:t>
            </a:r>
            <a:r>
              <a:rPr lang="ar-SA" sz="2400" b="1" dirty="0">
                <a:solidFill>
                  <a:schemeClr val="accent4">
                    <a:lumMod val="75000"/>
                  </a:schemeClr>
                </a:solidFill>
              </a:rPr>
              <a:t>يمكن التعرف على </a:t>
            </a:r>
            <a:r>
              <a:rPr lang="ar-EG" sz="2400" b="1" dirty="0">
                <a:solidFill>
                  <a:schemeClr val="accent4">
                    <a:lumMod val="75000"/>
                  </a:schemeClr>
                </a:solidFill>
              </a:rPr>
              <a:t>33</a:t>
            </a:r>
            <a:r>
              <a:rPr lang="ar-SA" sz="2400" b="1" dirty="0">
                <a:solidFill>
                  <a:schemeClr val="accent4">
                    <a:lumMod val="75000"/>
                  </a:schemeClr>
                </a:solidFill>
              </a:rPr>
              <a:t> مادة كيميائية بناءً على تصنيفاتها في النظام المُنسَّق</a:t>
            </a:r>
          </a:p>
          <a:p>
            <a:pPr rtl="1"/>
            <a:endParaRPr lang="ar-EG" sz="75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SA" sz="2700" b="1" dirty="0">
                <a:solidFill>
                  <a:srgbClr val="C00000"/>
                </a:solidFill>
              </a:rPr>
              <a:t>الرصد</a:t>
            </a:r>
          </a:p>
          <a:p>
            <a:pPr algn="r" rtl="1"/>
            <a:r>
              <a:rPr lang="ar-EG" sz="2400" b="1" dirty="0">
                <a:solidFill>
                  <a:schemeClr val="accent4">
                    <a:lumMod val="75000"/>
                  </a:schemeClr>
                </a:solidFill>
              </a:rPr>
              <a:t>     </a:t>
            </a:r>
            <a:r>
              <a:rPr lang="ar-SA" sz="2400" b="1" dirty="0">
                <a:solidFill>
                  <a:schemeClr val="accent4">
                    <a:lumMod val="75000"/>
                  </a:schemeClr>
                </a:solidFill>
              </a:rPr>
              <a:t>يمكن جمع بيانات إحصائيات التجارة الدولية</a:t>
            </a:r>
            <a:endParaRPr lang="ar-EG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7049" y="1328635"/>
            <a:ext cx="77974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kumimoji="1" lang="ar-SA" altLang="ja-JP" sz="2100" b="1" dirty="0">
                <a:solidFill>
                  <a:srgbClr val="C00000"/>
                </a:solidFill>
              </a:rPr>
              <a:t>البنود الفرعية الجديدة للنظام المنسَّق </a:t>
            </a:r>
            <a:r>
              <a:rPr kumimoji="1" lang="ar-SA" altLang="ja-JP" sz="2100" b="1" dirty="0" smtClean="0">
                <a:solidFill>
                  <a:srgbClr val="C00000"/>
                </a:solidFill>
              </a:rPr>
              <a:t>ل</a:t>
            </a:r>
            <a:r>
              <a:rPr kumimoji="1" lang="ar-EG" altLang="ja-JP" sz="2100" b="1" dirty="0" smtClean="0">
                <a:solidFill>
                  <a:srgbClr val="C00000"/>
                </a:solidFill>
              </a:rPr>
              <a:t>33</a:t>
            </a:r>
            <a:r>
              <a:rPr kumimoji="1" lang="ar-SA" altLang="ja-JP" sz="2100" b="1" dirty="0" smtClean="0">
                <a:solidFill>
                  <a:srgbClr val="C00000"/>
                </a:solidFill>
              </a:rPr>
              <a:t> </a:t>
            </a:r>
            <a:r>
              <a:rPr kumimoji="1" lang="ar-SA" altLang="ja-JP" sz="2100" b="1" dirty="0">
                <a:solidFill>
                  <a:srgbClr val="C00000"/>
                </a:solidFill>
              </a:rPr>
              <a:t>مادة من المواد الكيميائية </a:t>
            </a:r>
            <a:r>
              <a:rPr kumimoji="1" lang="ar-AE" altLang="ja-JP" sz="2100" b="1" dirty="0">
                <a:solidFill>
                  <a:srgbClr val="C00000"/>
                </a:solidFill>
              </a:rPr>
              <a:t>الأكثر تداولاً و</a:t>
            </a:r>
            <a:r>
              <a:rPr kumimoji="1" lang="ar-SA" altLang="ja-JP" sz="2100" b="1" dirty="0">
                <a:solidFill>
                  <a:srgbClr val="C00000"/>
                </a:solidFill>
              </a:rPr>
              <a:t>المدرجة بالجداول </a:t>
            </a:r>
            <a:endParaRPr kumimoji="1" lang="ar-EG" altLang="en-US" sz="2100" b="1" dirty="0">
              <a:solidFill>
                <a:srgbClr val="C0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0608" y="4122298"/>
            <a:ext cx="7239001" cy="7848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 rtl="1"/>
            <a:r>
              <a:rPr lang="ar-EG" altLang="ja-JP" sz="1500" b="1" dirty="0"/>
              <a:t>(</a:t>
            </a:r>
            <a:r>
              <a:rPr lang="ar-SA" altLang="ja-JP" sz="1500" b="1" dirty="0"/>
              <a:t>الالتزامات</a:t>
            </a:r>
            <a:r>
              <a:rPr lang="ar-EG" altLang="ja-JP" sz="1500" b="1" dirty="0"/>
              <a:t>: </a:t>
            </a:r>
            <a:r>
              <a:rPr lang="ar-SA" altLang="ja-JP" sz="1500" b="1" dirty="0"/>
              <a:t>اتفاقية النظام المنسّق المادة </a:t>
            </a:r>
            <a:r>
              <a:rPr lang="ar-EG" altLang="ja-JP" sz="1500" b="1" dirty="0"/>
              <a:t>3(</a:t>
            </a:r>
            <a:r>
              <a:rPr lang="ar-SA" altLang="ja-JP" sz="1500" b="1" dirty="0"/>
              <a:t>ب</a:t>
            </a:r>
            <a:r>
              <a:rPr lang="ar-EG" altLang="ja-JP" sz="1500" b="1" dirty="0"/>
              <a:t>))</a:t>
            </a:r>
          </a:p>
          <a:p>
            <a:pPr algn="r" rtl="1"/>
            <a:r>
              <a:rPr lang="ar-EG" altLang="ja-JP" sz="1500" b="1" dirty="0"/>
              <a:t> </a:t>
            </a:r>
            <a:r>
              <a:rPr lang="ar-SA" altLang="ja-JP" sz="1500" b="1" dirty="0"/>
              <a:t>يلتزم كل طرف متعاقد بنشر إحصائيات </a:t>
            </a:r>
            <a:r>
              <a:rPr lang="ar-SA" altLang="ja-JP" sz="1500" b="1" dirty="0" smtClean="0"/>
              <a:t>تجارة الواردات  </a:t>
            </a:r>
            <a:r>
              <a:rPr lang="ar-AE" altLang="ja-JP" sz="1500" b="1" dirty="0" smtClean="0"/>
              <a:t>و</a:t>
            </a:r>
            <a:r>
              <a:rPr lang="ar-SA" altLang="ja-JP" sz="1500" b="1" dirty="0" smtClean="0"/>
              <a:t>الصادرات لديه والمتفق</a:t>
            </a:r>
            <a:r>
              <a:rPr lang="ar-AE" altLang="ja-JP" sz="1500" b="1" dirty="0" smtClean="0"/>
              <a:t>ة</a:t>
            </a:r>
            <a:r>
              <a:rPr lang="ar-SA" altLang="ja-JP" sz="1500" b="1" dirty="0" smtClean="0"/>
              <a:t> </a:t>
            </a:r>
            <a:r>
              <a:rPr lang="ar-AE" altLang="ja-JP" sz="1500" b="1" dirty="0" smtClean="0"/>
              <a:t>مع </a:t>
            </a:r>
            <a:r>
              <a:rPr lang="ar-SA" altLang="ja-JP" sz="1500" b="1" dirty="0" smtClean="0"/>
              <a:t>رموز النظام </a:t>
            </a:r>
            <a:r>
              <a:rPr lang="ar-SA" altLang="ja-JP" sz="1500" b="1" dirty="0" err="1" smtClean="0"/>
              <a:t>المنس</a:t>
            </a:r>
            <a:r>
              <a:rPr lang="ar-AE" altLang="ja-JP" sz="1500" b="1" dirty="0" smtClean="0"/>
              <a:t>ّ</a:t>
            </a:r>
            <a:r>
              <a:rPr lang="ar-SA" altLang="ja-JP" sz="1500" b="1" dirty="0" smtClean="0"/>
              <a:t>ق </a:t>
            </a:r>
            <a:r>
              <a:rPr lang="ar-SA" altLang="ja-JP" sz="1500" b="1" dirty="0"/>
              <a:t>ذات الستة </a:t>
            </a:r>
            <a:r>
              <a:rPr lang="ar-SA" altLang="ja-JP" sz="1500" b="1" dirty="0" smtClean="0"/>
              <a:t>أرقام</a:t>
            </a:r>
            <a:endParaRPr kumimoji="1" lang="ar-EG" altLang="en-US" sz="15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2255" y="4881741"/>
            <a:ext cx="6962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kumimoji="1" lang="ar-SA" altLang="ja-JP" sz="2400" b="1" dirty="0">
                <a:solidFill>
                  <a:srgbClr val="1D12AE"/>
                </a:solidFill>
              </a:rPr>
              <a:t>في حدود</a:t>
            </a:r>
            <a:r>
              <a:rPr kumimoji="1" lang="ar-EG" altLang="ja-JP" sz="2400" b="1" dirty="0">
                <a:solidFill>
                  <a:srgbClr val="1D12AE"/>
                </a:solidFill>
              </a:rPr>
              <a:t> </a:t>
            </a:r>
            <a:r>
              <a:rPr kumimoji="1" lang="ar-SA" altLang="ja-JP" sz="2400" b="1" u="sng" dirty="0">
                <a:solidFill>
                  <a:srgbClr val="1D12AE"/>
                </a:solidFill>
              </a:rPr>
              <a:t>التصنيف الصحيح</a:t>
            </a:r>
            <a:r>
              <a:rPr kumimoji="1" lang="ar-EG" altLang="ja-JP" sz="2400" b="1" dirty="0">
                <a:solidFill>
                  <a:srgbClr val="1D12AE"/>
                </a:solidFill>
              </a:rPr>
              <a:t> </a:t>
            </a:r>
            <a:r>
              <a:rPr kumimoji="1" lang="ar-SA" altLang="ja-JP" sz="2400" b="1" dirty="0">
                <a:solidFill>
                  <a:srgbClr val="1D12AE"/>
                </a:solidFill>
              </a:rPr>
              <a:t>للمواد الكيميائية في النظام المُنسَّق</a:t>
            </a:r>
            <a:endParaRPr kumimoji="1" lang="ar-EG" altLang="en-US" sz="2400" b="1" dirty="0">
              <a:solidFill>
                <a:srgbClr val="1D12AE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09600" y="5369338"/>
            <a:ext cx="4400550" cy="5078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kumimoji="1" lang="ar-SA" altLang="ja-JP" sz="2700" b="1" i="1" dirty="0">
                <a:solidFill>
                  <a:srgbClr val="C00000"/>
                </a:solidFill>
              </a:rPr>
              <a:t>الأكثر أهمية بالنسبة للجمارك</a:t>
            </a:r>
            <a:endParaRPr kumimoji="1" lang="ar-EG" altLang="en-US" sz="27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126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57173" y="4008755"/>
            <a:ext cx="2121592" cy="160491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98474" y="1700687"/>
            <a:ext cx="8578800" cy="3714750"/>
          </a:xfrm>
          <a:ln>
            <a:noFill/>
          </a:ln>
        </p:spPr>
        <p:txBody>
          <a:bodyPr>
            <a:normAutofit/>
          </a:bodyPr>
          <a:lstStyle/>
          <a:p>
            <a:pPr marL="601266" indent="-470297" algn="r" rtl="1">
              <a:buNone/>
            </a:pPr>
            <a:endParaRPr lang="ar-AE" sz="2100" b="1" dirty="0" smtClean="0"/>
          </a:p>
          <a:p>
            <a:pPr marL="601266" indent="-470297" algn="r" rtl="1">
              <a:buNone/>
            </a:pPr>
            <a:r>
              <a:rPr lang="ar-EG" sz="2100" b="1" dirty="0" smtClean="0"/>
              <a:t>(</a:t>
            </a:r>
            <a:r>
              <a:rPr lang="ar-SA" sz="2100" b="1" dirty="0"/>
              <a:t>أمثلة</a:t>
            </a:r>
            <a:r>
              <a:rPr lang="ar-EG" sz="2100" b="1" dirty="0"/>
              <a:t>)</a:t>
            </a:r>
          </a:p>
          <a:p>
            <a:pPr marL="400050" indent="8335" algn="r" rtl="1">
              <a:buNone/>
            </a:pPr>
            <a:r>
              <a:rPr lang="ar-SA" sz="2100" b="1" dirty="0"/>
              <a:t>فوائد رصد الحركة الدولية لـ</a:t>
            </a:r>
            <a:r>
              <a:rPr lang="ar-EG" sz="2100" b="1" dirty="0"/>
              <a:t>33</a:t>
            </a:r>
            <a:r>
              <a:rPr lang="ar-SA" sz="2100" b="1" dirty="0"/>
              <a:t> مادة كيميائية بناءً على بيانات إحصائيات التجارة الخاصة بها</a:t>
            </a:r>
            <a:endParaRPr kumimoji="1" lang="ar-EG" sz="2100" b="1" dirty="0">
              <a:solidFill>
                <a:srgbClr val="C00000"/>
              </a:solidFill>
            </a:endParaRPr>
          </a:p>
          <a:p>
            <a:pPr marL="742950" indent="-342900" algn="r" rtl="1"/>
            <a:r>
              <a:rPr kumimoji="1" lang="ar-SA" altLang="ja-JP" sz="2100" b="1" dirty="0">
                <a:solidFill>
                  <a:srgbClr val="1D12AE"/>
                </a:solidFill>
              </a:rPr>
              <a:t>اتجاه التجارة</a:t>
            </a:r>
            <a:r>
              <a:rPr kumimoji="1" lang="ar-EG" altLang="ja-JP" sz="2100" b="1" dirty="0">
                <a:solidFill>
                  <a:srgbClr val="1D12AE"/>
                </a:solidFill>
              </a:rPr>
              <a:t> =&gt; </a:t>
            </a:r>
            <a:r>
              <a:rPr kumimoji="1" lang="ar-SA" altLang="ja-JP" sz="2100" b="1" dirty="0">
                <a:solidFill>
                  <a:srgbClr val="C00000"/>
                </a:solidFill>
              </a:rPr>
              <a:t>تقييمات المخاطر</a:t>
            </a:r>
          </a:p>
          <a:p>
            <a:pPr marL="742950" indent="-342900" algn="r" rtl="1"/>
            <a:r>
              <a:rPr kumimoji="1" lang="ar-SA" altLang="ja-JP" sz="2100" b="1" dirty="0">
                <a:solidFill>
                  <a:srgbClr val="1D12AE"/>
                </a:solidFill>
              </a:rPr>
              <a:t>مقارنة بيانات إحصائيات التجارة بين البلدان المصدِّرة والمستوردة</a:t>
            </a:r>
            <a:r>
              <a:rPr kumimoji="1" lang="ar-EG" altLang="ja-JP" sz="2100" b="1" dirty="0">
                <a:solidFill>
                  <a:srgbClr val="1D12AE"/>
                </a:solidFill>
              </a:rPr>
              <a:t> =&gt; </a:t>
            </a:r>
            <a:r>
              <a:rPr kumimoji="1" lang="ar-SA" altLang="ja-JP" sz="2100" b="1" dirty="0">
                <a:solidFill>
                  <a:srgbClr val="C00000"/>
                </a:solidFill>
              </a:rPr>
              <a:t>منع التجارة غير المشروعة</a:t>
            </a:r>
            <a:r>
              <a:rPr kumimoji="1" lang="en-US" altLang="ja-JP" sz="2100" b="1" dirty="0">
                <a:solidFill>
                  <a:srgbClr val="C00000"/>
                </a:solidFill>
              </a:rPr>
              <a:t>	</a:t>
            </a:r>
          </a:p>
        </p:txBody>
      </p:sp>
      <p:pic>
        <p:nvPicPr>
          <p:cNvPr id="1028" name="Picture 4" descr="Flask, Erlenmeyer Flask, Green, Science, Lab, Chemistr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302" y="4162425"/>
            <a:ext cx="1045509" cy="1194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397049" y="1328635"/>
            <a:ext cx="77974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kumimoji="1" lang="ar-SA" altLang="ja-JP" sz="2100" b="1" dirty="0">
                <a:solidFill>
                  <a:srgbClr val="C00000"/>
                </a:solidFill>
              </a:rPr>
              <a:t>البنود الفرعية الجديدة للنظام المنسَّق ل</a:t>
            </a:r>
            <a:r>
              <a:rPr kumimoji="1" lang="ar-EG" altLang="ja-JP" sz="2100" b="1" dirty="0">
                <a:solidFill>
                  <a:srgbClr val="C00000"/>
                </a:solidFill>
              </a:rPr>
              <a:t>33</a:t>
            </a:r>
            <a:r>
              <a:rPr kumimoji="1" lang="ar-SA" altLang="ja-JP" sz="2100" b="1" dirty="0">
                <a:solidFill>
                  <a:srgbClr val="C00000"/>
                </a:solidFill>
              </a:rPr>
              <a:t> مادة من المواد الكيميائية </a:t>
            </a:r>
            <a:r>
              <a:rPr kumimoji="1" lang="ar-AE" altLang="ja-JP" sz="2100" b="1" dirty="0">
                <a:solidFill>
                  <a:srgbClr val="C00000"/>
                </a:solidFill>
              </a:rPr>
              <a:t>الأكثر تداولاً و</a:t>
            </a:r>
            <a:r>
              <a:rPr kumimoji="1" lang="ar-SA" altLang="ja-JP" sz="2100" b="1" dirty="0">
                <a:solidFill>
                  <a:srgbClr val="C00000"/>
                </a:solidFill>
              </a:rPr>
              <a:t>المدرجة بالجداول </a:t>
            </a:r>
            <a:endParaRPr kumimoji="1" lang="ar-EG" altLang="en-US" sz="2100" b="1" dirty="0">
              <a:solidFill>
                <a:srgbClr val="C00000"/>
              </a:solidFill>
            </a:endParaRPr>
          </a:p>
        </p:txBody>
      </p:sp>
      <p:sp>
        <p:nvSpPr>
          <p:cNvPr id="10" name="TextBox 3"/>
          <p:cNvSpPr txBox="1"/>
          <p:nvPr/>
        </p:nvSpPr>
        <p:spPr>
          <a:xfrm>
            <a:off x="765689" y="4037923"/>
            <a:ext cx="2104373" cy="15465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SA" sz="2700" b="1" dirty="0"/>
              <a:t>البلد </a:t>
            </a:r>
            <a:r>
              <a:rPr lang="ar-EG" sz="2700" b="1" dirty="0"/>
              <a:t>‘</a:t>
            </a:r>
            <a:r>
              <a:rPr lang="ar-SA" sz="2700" b="1" dirty="0"/>
              <a:t>ص</a:t>
            </a:r>
            <a:r>
              <a:rPr lang="ar-EG" sz="2700" b="1" dirty="0"/>
              <a:t>‘</a:t>
            </a:r>
          </a:p>
          <a:p>
            <a:pPr rtl="1"/>
            <a:endParaRPr lang="ar-EG" sz="1350" b="1" dirty="0"/>
          </a:p>
          <a:p>
            <a:pPr rtl="1"/>
            <a:endParaRPr lang="ar-EG" sz="1350" b="1" dirty="0"/>
          </a:p>
          <a:p>
            <a:pPr rtl="1"/>
            <a:endParaRPr lang="ar-EG" sz="1350" b="1" dirty="0"/>
          </a:p>
          <a:p>
            <a:pPr rtl="1"/>
            <a:endParaRPr lang="ar-EG" sz="1350" b="1" dirty="0"/>
          </a:p>
          <a:p>
            <a:pPr rtl="1"/>
            <a:endParaRPr lang="ar-EG" sz="135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50784" y="4707028"/>
            <a:ext cx="21389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kumimoji="1" lang="ar-EG" altLang="ja-JP" sz="2100" b="1" dirty="0"/>
              <a:t>80 </a:t>
            </a:r>
            <a:r>
              <a:rPr kumimoji="1" lang="ar-SA" altLang="ja-JP" sz="2100" b="1" dirty="0" smtClean="0"/>
              <a:t>كغم</a:t>
            </a:r>
            <a:r>
              <a:rPr kumimoji="1" lang="ar-EG" altLang="ja-JP" sz="2100" b="1" dirty="0" smtClean="0"/>
              <a:t>  </a:t>
            </a:r>
            <a:r>
              <a:rPr kumimoji="1" lang="ar-EG" altLang="ja-JP" sz="2100" b="1" dirty="0">
                <a:solidFill>
                  <a:srgbClr val="C00000"/>
                </a:solidFill>
              </a:rPr>
              <a:t>(20</a:t>
            </a:r>
            <a:r>
              <a:rPr kumimoji="1" lang="ar-SA" altLang="ja-JP" sz="2100" b="1" dirty="0">
                <a:solidFill>
                  <a:srgbClr val="C00000"/>
                </a:solidFill>
              </a:rPr>
              <a:t>كغم</a:t>
            </a:r>
            <a:r>
              <a:rPr kumimoji="1" lang="ar-EG" altLang="ja-JP" sz="2100" b="1" dirty="0">
                <a:solidFill>
                  <a:srgbClr val="C00000"/>
                </a:solidFill>
              </a:rPr>
              <a:t> ?)</a:t>
            </a:r>
            <a:endParaRPr kumimoji="1" lang="ar-EG" altLang="en-US" sz="2100" b="1" dirty="0">
              <a:solidFill>
                <a:srgbClr val="C00000"/>
              </a:solidFill>
            </a:endParaRPr>
          </a:p>
        </p:txBody>
      </p:sp>
      <p:sp>
        <p:nvSpPr>
          <p:cNvPr id="14" name="Right Arrow 4"/>
          <p:cNvSpPr/>
          <p:nvPr/>
        </p:nvSpPr>
        <p:spPr>
          <a:xfrm rot="10800000">
            <a:off x="2890381" y="4859839"/>
            <a:ext cx="1108553" cy="1422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5" name="Right Arrow 4"/>
          <p:cNvSpPr/>
          <p:nvPr/>
        </p:nvSpPr>
        <p:spPr>
          <a:xfrm rot="10800000">
            <a:off x="5119231" y="4859839"/>
            <a:ext cx="1108553" cy="1422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2" name="مربع نص 1"/>
          <p:cNvSpPr txBox="1"/>
          <p:nvPr/>
        </p:nvSpPr>
        <p:spPr>
          <a:xfrm>
            <a:off x="6260375" y="4115213"/>
            <a:ext cx="2088052" cy="146224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1">
            <a:noAutofit/>
          </a:bodyPr>
          <a:lstStyle/>
          <a:p>
            <a:r>
              <a:rPr lang="ar-EG" sz="3200" b="1" dirty="0" smtClean="0"/>
              <a:t>البلد ‘س‘</a:t>
            </a:r>
            <a:endParaRPr lang="ar-EG" sz="32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991661" y="5415877"/>
            <a:ext cx="259561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kumimoji="1" lang="ar-SA" altLang="ja-JP" sz="1500" b="1" dirty="0">
                <a:solidFill>
                  <a:srgbClr val="339933"/>
                </a:solidFill>
              </a:rPr>
              <a:t>سيانيد الهيدروجين</a:t>
            </a:r>
            <a:r>
              <a:rPr kumimoji="1" lang="ar-EG" altLang="ja-JP" sz="1500" b="1" dirty="0">
                <a:solidFill>
                  <a:srgbClr val="339933"/>
                </a:solidFill>
              </a:rPr>
              <a:t> (2811.12)</a:t>
            </a:r>
            <a:endParaRPr kumimoji="1" lang="ar-EG" altLang="en-US" sz="1500" b="1" dirty="0">
              <a:solidFill>
                <a:srgbClr val="339933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046174" y="4707028"/>
            <a:ext cx="121768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kumimoji="1" lang="ar-EG" altLang="ja-JP" sz="2100" b="1" dirty="0"/>
              <a:t>100 </a:t>
            </a:r>
            <a:r>
              <a:rPr kumimoji="1" lang="ar-SA" altLang="ja-JP" sz="2100" b="1" dirty="0"/>
              <a:t>كغم</a:t>
            </a:r>
            <a:endParaRPr kumimoji="1" lang="ar-EG" alt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2673185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539364"/>
            <a:ext cx="8763000" cy="3714750"/>
          </a:xfrm>
          <a:ln>
            <a:noFill/>
          </a:ln>
        </p:spPr>
        <p:txBody>
          <a:bodyPr>
            <a:normAutofit/>
          </a:bodyPr>
          <a:lstStyle/>
          <a:p>
            <a:pPr marL="601266" indent="-470297" algn="r" rtl="1">
              <a:buNone/>
            </a:pPr>
            <a:r>
              <a:rPr lang="ar-EG" sz="2700" b="1" dirty="0"/>
              <a:t>(</a:t>
            </a:r>
            <a:r>
              <a:rPr lang="ar-SA" sz="2700" b="1" dirty="0"/>
              <a:t>س</a:t>
            </a:r>
            <a:r>
              <a:rPr lang="ar-EG" sz="2700" b="1" dirty="0"/>
              <a:t>) </a:t>
            </a:r>
            <a:r>
              <a:rPr lang="ar-SA" sz="2700" b="1" dirty="0"/>
              <a:t>عند الإعلان عن استيراد مادة كيميائية معينة، </a:t>
            </a:r>
            <a:r>
              <a:rPr lang="ar-SA" sz="2700" b="1" dirty="0">
                <a:solidFill>
                  <a:srgbClr val="C00000"/>
                </a:solidFill>
              </a:rPr>
              <a:t>كيف يمكن للجمارك تحديد ما إذا كانت المادة الكيميائية خاضعة للتنظيم بموجب اتفاقية الأسلحة الكيميائية؟</a:t>
            </a:r>
          </a:p>
          <a:p>
            <a:pPr marL="0" indent="0" rtl="1">
              <a:buNone/>
            </a:pPr>
            <a:endParaRPr lang="ar-EG" sz="27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18567" y="3346800"/>
            <a:ext cx="2104373" cy="15465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SA" sz="2700" b="1" dirty="0"/>
              <a:t>البلد </a:t>
            </a:r>
            <a:r>
              <a:rPr lang="ar-EG" sz="2700" b="1" dirty="0"/>
              <a:t>‘</a:t>
            </a:r>
            <a:r>
              <a:rPr lang="ar-SA" sz="2700" b="1" dirty="0"/>
              <a:t>س</a:t>
            </a:r>
            <a:r>
              <a:rPr lang="ar-EG" sz="2700" b="1" dirty="0"/>
              <a:t>‘</a:t>
            </a:r>
          </a:p>
          <a:p>
            <a:pPr rtl="1"/>
            <a:endParaRPr lang="ar-EG" sz="1350" b="1" dirty="0"/>
          </a:p>
          <a:p>
            <a:pPr rtl="1"/>
            <a:endParaRPr lang="ar-EG" sz="1350" b="1" dirty="0"/>
          </a:p>
          <a:p>
            <a:pPr rtl="1"/>
            <a:endParaRPr lang="ar-EG" sz="1350" b="1" dirty="0"/>
          </a:p>
          <a:p>
            <a:pPr rtl="1"/>
            <a:endParaRPr lang="ar-EG" sz="1350" b="1" dirty="0"/>
          </a:p>
          <a:p>
            <a:pPr rtl="1"/>
            <a:endParaRPr lang="ar-EG" sz="1350" b="1" dirty="0"/>
          </a:p>
        </p:txBody>
      </p:sp>
      <p:pic>
        <p:nvPicPr>
          <p:cNvPr id="1028" name="Picture 4" descr="Flask, Erlenmeyer Flask, Green, Science, Lab, Chemistr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456" y="3118624"/>
            <a:ext cx="1582031" cy="1808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73680" y="3336051"/>
            <a:ext cx="2312667" cy="15465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SA" sz="2700" b="1" dirty="0"/>
              <a:t>بلدك</a:t>
            </a:r>
            <a:r>
              <a:rPr lang="ar-EG" sz="2700" b="1" dirty="0"/>
              <a:t> </a:t>
            </a:r>
          </a:p>
          <a:p>
            <a:pPr algn="ctr" rtl="1"/>
            <a:endParaRPr lang="ar-EG" sz="1350" b="1" dirty="0"/>
          </a:p>
          <a:p>
            <a:pPr rtl="1"/>
            <a:endParaRPr lang="ar-EG" sz="1350" b="1" dirty="0"/>
          </a:p>
          <a:p>
            <a:pPr rtl="1"/>
            <a:endParaRPr lang="ar-EG" sz="1350" b="1" dirty="0"/>
          </a:p>
          <a:p>
            <a:pPr rtl="1"/>
            <a:endParaRPr lang="ar-EG" sz="1350" b="1" dirty="0"/>
          </a:p>
          <a:p>
            <a:pPr rtl="1"/>
            <a:endParaRPr lang="ar-EG" sz="1350" b="1" dirty="0"/>
          </a:p>
        </p:txBody>
      </p:sp>
      <p:sp>
        <p:nvSpPr>
          <p:cNvPr id="5" name="Right Arrow 4"/>
          <p:cNvSpPr/>
          <p:nvPr/>
        </p:nvSpPr>
        <p:spPr>
          <a:xfrm rot="10800000">
            <a:off x="2433181" y="3954964"/>
            <a:ext cx="1108553" cy="1422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0" name="Right Arrow 9"/>
          <p:cNvSpPr/>
          <p:nvPr/>
        </p:nvSpPr>
        <p:spPr>
          <a:xfrm rot="10800000">
            <a:off x="4809284" y="3964008"/>
            <a:ext cx="1108553" cy="1422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6" name="TextBox 5"/>
          <p:cNvSpPr txBox="1"/>
          <p:nvPr/>
        </p:nvSpPr>
        <p:spPr>
          <a:xfrm>
            <a:off x="389096" y="3760565"/>
            <a:ext cx="2025801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SA" b="1" dirty="0"/>
              <a:t>إعلان استيراد موجه إلى الجمارك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10965693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828675"/>
            <a:ext cx="8305800" cy="581025"/>
          </a:xfrm>
        </p:spPr>
        <p:txBody>
          <a:bodyPr/>
          <a:lstStyle/>
          <a:p>
            <a:pPr algn="ctr" rtl="1"/>
            <a:r>
              <a:rPr kumimoji="1" lang="ar-SA" altLang="ja-JP" b="1" i="1" dirty="0" smtClean="0"/>
              <a:t>ملخص</a:t>
            </a:r>
            <a:endParaRPr kumimoji="1" lang="ar-EG" altLang="en-US" b="1" i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algn="r" rtl="1"/>
            <a:r>
              <a:rPr kumimoji="1" lang="ar-SA" altLang="ja-JP" b="1" dirty="0" smtClean="0">
                <a:solidFill>
                  <a:srgbClr val="C00000"/>
                </a:solidFill>
              </a:rPr>
              <a:t>كيف يمكن للجمارك أن تحد</a:t>
            </a:r>
            <a:r>
              <a:rPr kumimoji="1" lang="ar-AE" altLang="ja-JP" b="1" dirty="0" smtClean="0">
                <a:solidFill>
                  <a:srgbClr val="C00000"/>
                </a:solidFill>
              </a:rPr>
              <a:t>ّ</a:t>
            </a:r>
            <a:r>
              <a:rPr kumimoji="1" lang="ar-SA" altLang="ja-JP" b="1" dirty="0" smtClean="0">
                <a:solidFill>
                  <a:srgbClr val="C00000"/>
                </a:solidFill>
              </a:rPr>
              <a:t>د ما إذا كانت المواد </a:t>
            </a:r>
            <a:r>
              <a:rPr kumimoji="1" lang="ar-SA" altLang="ja-JP" b="1" dirty="0">
                <a:solidFill>
                  <a:srgbClr val="C00000"/>
                </a:solidFill>
              </a:rPr>
              <a:t>الكيميائية </a:t>
            </a:r>
            <a:r>
              <a:rPr kumimoji="1" lang="ar-AE" altLang="ja-JP" b="1" dirty="0">
                <a:solidFill>
                  <a:srgbClr val="C00000"/>
                </a:solidFill>
              </a:rPr>
              <a:t>ال</a:t>
            </a:r>
            <a:r>
              <a:rPr kumimoji="1" lang="ar-SA" altLang="ja-JP" b="1" dirty="0">
                <a:solidFill>
                  <a:srgbClr val="C00000"/>
                </a:solidFill>
              </a:rPr>
              <a:t>خاضعة ل</a:t>
            </a:r>
            <a:r>
              <a:rPr kumimoji="1" lang="ar-AE" altLang="ja-JP" b="1" dirty="0">
                <a:solidFill>
                  <a:srgbClr val="C00000"/>
                </a:solidFill>
              </a:rPr>
              <a:t>لتصريح</a:t>
            </a:r>
            <a:r>
              <a:rPr kumimoji="1" lang="ar-SA" altLang="ja-JP" b="1" dirty="0">
                <a:solidFill>
                  <a:srgbClr val="C00000"/>
                </a:solidFill>
              </a:rPr>
              <a:t> أو ال</a:t>
            </a:r>
            <a:r>
              <a:rPr kumimoji="1" lang="ar-AE" altLang="ja-JP" b="1" dirty="0">
                <a:solidFill>
                  <a:srgbClr val="C00000"/>
                </a:solidFill>
              </a:rPr>
              <a:t>تحكّم</a:t>
            </a:r>
            <a:r>
              <a:rPr kumimoji="1" lang="ar-SA" altLang="ja-JP" b="1" dirty="0">
                <a:solidFill>
                  <a:srgbClr val="C00000"/>
                </a:solidFill>
              </a:rPr>
              <a:t> من قِبل اتفاقية الأسلحة الكيميائية أم لا؟</a:t>
            </a:r>
          </a:p>
          <a:p>
            <a:pPr lvl="1" algn="r" rtl="1">
              <a:buFont typeface="Arial" panose="020B0604020202020204" pitchFamily="34" charset="0"/>
              <a:buChar char="•"/>
            </a:pPr>
            <a:r>
              <a:rPr kumimoji="1" lang="ar-SA" altLang="ja-JP" dirty="0" smtClean="0"/>
              <a:t>ينبغي تصنيف المواد الكيميائية بصورة صحيحة في النظام المُنسَّق</a:t>
            </a:r>
          </a:p>
          <a:p>
            <a:pPr lvl="1" algn="r" rtl="1">
              <a:buFont typeface="Arial" panose="020B0604020202020204" pitchFamily="34" charset="0"/>
              <a:buChar char="•"/>
            </a:pPr>
            <a:r>
              <a:rPr kumimoji="1" lang="ar-SA" altLang="ja-JP" dirty="0" smtClean="0"/>
              <a:t>النظام المُنسَّق هو الأداة الأكثر قيمة في </a:t>
            </a:r>
            <a:r>
              <a:rPr kumimoji="1" lang="ar-EG" altLang="ja-JP" dirty="0" smtClean="0"/>
              <a:t>التعرف على الهوية والفحص</a:t>
            </a:r>
            <a:endParaRPr kumimoji="1" lang="ar-SA" altLang="ja-JP" dirty="0" smtClean="0"/>
          </a:p>
          <a:p>
            <a:pPr lvl="1" algn="r" rtl="1">
              <a:buFont typeface="Arial" panose="020B0604020202020204" pitchFamily="34" charset="0"/>
              <a:buChar char="•"/>
            </a:pPr>
            <a:r>
              <a:rPr kumimoji="1" lang="ar-SA" altLang="ja-JP" dirty="0" smtClean="0"/>
              <a:t>توصيات</a:t>
            </a:r>
            <a:r>
              <a:rPr kumimoji="1" lang="ar-EG" altLang="ja-JP" dirty="0" smtClean="0"/>
              <a:t>: </a:t>
            </a:r>
            <a:r>
              <a:rPr kumimoji="1" lang="ar-SA" altLang="ja-JP" dirty="0" smtClean="0"/>
              <a:t>إدراج بنود فرعية محد</a:t>
            </a:r>
            <a:r>
              <a:rPr kumimoji="1" lang="ar-AE" altLang="ja-JP" dirty="0" smtClean="0"/>
              <a:t>ّ</a:t>
            </a:r>
            <a:r>
              <a:rPr kumimoji="1" lang="ar-SA" altLang="ja-JP" dirty="0" smtClean="0"/>
              <a:t>دة </a:t>
            </a:r>
            <a:r>
              <a:rPr kumimoji="1" lang="ar-SA" altLang="ja-JP" dirty="0"/>
              <a:t>في </a:t>
            </a:r>
            <a:r>
              <a:rPr kumimoji="1" lang="ar-AE" altLang="ja-JP" dirty="0"/>
              <a:t>النظام الاحصائي </a:t>
            </a:r>
            <a:r>
              <a:rPr kumimoji="1" lang="ar-SA" altLang="ja-JP" dirty="0"/>
              <a:t>الوطني</a:t>
            </a:r>
            <a:r>
              <a:rPr kumimoji="1" lang="ar-AE" altLang="ja-JP" dirty="0"/>
              <a:t> للتسمية</a:t>
            </a:r>
            <a:endParaRPr kumimoji="1" lang="ar-SA" altLang="ja-JP" dirty="0"/>
          </a:p>
          <a:p>
            <a:pPr lvl="1" algn="r" rtl="1">
              <a:buFont typeface="Arial" panose="020B0604020202020204" pitchFamily="34" charset="0"/>
              <a:buChar char="•"/>
            </a:pPr>
            <a:r>
              <a:rPr kumimoji="1" lang="ar-EG" altLang="ja-JP" dirty="0" smtClean="0"/>
              <a:t>2017HS : </a:t>
            </a:r>
            <a:r>
              <a:rPr kumimoji="1" lang="ar-SA" altLang="ja-JP" dirty="0" smtClean="0"/>
              <a:t>البنود </a:t>
            </a:r>
            <a:r>
              <a:rPr kumimoji="1" lang="ar-SA" altLang="ja-JP" dirty="0"/>
              <a:t>الفرعية الجديدة في النظام المُنسَّق </a:t>
            </a:r>
            <a:r>
              <a:rPr kumimoji="1" lang="ar-AE" altLang="ja-JP" dirty="0"/>
              <a:t>ل</a:t>
            </a:r>
            <a:r>
              <a:rPr kumimoji="1" lang="ar-EG" altLang="ja-JP" dirty="0"/>
              <a:t>33</a:t>
            </a:r>
            <a:r>
              <a:rPr kumimoji="1" lang="ar-SA" altLang="ja-JP" dirty="0"/>
              <a:t> مادة من المواد الكيميائية</a:t>
            </a:r>
            <a:r>
              <a:rPr kumimoji="1" lang="ar-AE" altLang="ja-JP" dirty="0"/>
              <a:t> الأكثر تداولاً</a:t>
            </a:r>
            <a:r>
              <a:rPr kumimoji="1" lang="ar-SA" altLang="ja-JP" dirty="0"/>
              <a:t> </a:t>
            </a:r>
            <a:r>
              <a:rPr kumimoji="1" lang="ar-AE" altLang="ja-JP" dirty="0"/>
              <a:t>و</a:t>
            </a:r>
            <a:r>
              <a:rPr kumimoji="1" lang="ar-SA" altLang="ja-JP" dirty="0"/>
              <a:t>المدرجة </a:t>
            </a:r>
            <a:r>
              <a:rPr kumimoji="1" lang="ar-AE" altLang="ja-JP" dirty="0"/>
              <a:t>في </a:t>
            </a:r>
            <a:r>
              <a:rPr kumimoji="1" lang="ar-SA" altLang="ja-JP" dirty="0"/>
              <a:t>الجداول </a:t>
            </a:r>
            <a:r>
              <a:rPr kumimoji="1" lang="ar-EG" altLang="ja-JP" dirty="0" smtClean="0"/>
              <a:t>=&gt; </a:t>
            </a:r>
            <a:r>
              <a:rPr kumimoji="1" lang="ar-SA" altLang="ja-JP" dirty="0" smtClean="0"/>
              <a:t>التحك</a:t>
            </a:r>
            <a:r>
              <a:rPr kumimoji="1" lang="ar-AE" altLang="ja-JP" dirty="0" smtClean="0"/>
              <a:t>ّ</a:t>
            </a:r>
            <a:r>
              <a:rPr kumimoji="1" lang="ar-SA" altLang="ja-JP" dirty="0" smtClean="0"/>
              <a:t>م في التجارة العالمية </a:t>
            </a:r>
            <a:r>
              <a:rPr kumimoji="1" lang="ar-AE" altLang="ja-JP" dirty="0" smtClean="0">
                <a:solidFill>
                  <a:srgbClr val="00B050"/>
                </a:solidFill>
              </a:rPr>
              <a:t>ب</a:t>
            </a:r>
            <a:r>
              <a:rPr kumimoji="1" lang="ar-SA" altLang="ja-JP" dirty="0" smtClean="0"/>
              <a:t>المواد الخاضعة لاتفاقية الأسلحة الكيميائية ورصدها على قدم المساواة بين جميع أعضاء النظام المُنسَّق</a:t>
            </a:r>
          </a:p>
          <a:p>
            <a:pPr lvl="1" algn="r" rtl="1">
              <a:buFont typeface="Arial" panose="020B0604020202020204" pitchFamily="34" charset="0"/>
              <a:buChar char="•"/>
            </a:pPr>
            <a:r>
              <a:rPr kumimoji="1" lang="ar-SA" altLang="ja-JP" dirty="0" smtClean="0"/>
              <a:t>الأكثر أهمية بالنسبة للجمارك؟</a:t>
            </a:r>
            <a:r>
              <a:rPr kumimoji="1" lang="ar-EG" altLang="ja-JP" dirty="0" smtClean="0"/>
              <a:t> </a:t>
            </a:r>
            <a:endParaRPr kumimoji="1" lang="ar-EG" altLang="en-US" dirty="0"/>
          </a:p>
        </p:txBody>
      </p:sp>
    </p:spTree>
    <p:extLst>
      <p:ext uri="{BB962C8B-B14F-4D97-AF65-F5344CB8AC3E}">
        <p14:creationId xmlns:p14="http://schemas.microsoft.com/office/powerpoint/2010/main" val="1650426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828675"/>
            <a:ext cx="8305800" cy="581025"/>
          </a:xfrm>
        </p:spPr>
        <p:txBody>
          <a:bodyPr/>
          <a:lstStyle/>
          <a:p>
            <a:pPr algn="ctr" rtl="1"/>
            <a:r>
              <a:rPr kumimoji="1" lang="ar-SA" altLang="ja-JP" b="1" i="1" dirty="0" smtClean="0"/>
              <a:t>ملخص</a:t>
            </a:r>
            <a:endParaRPr kumimoji="1" lang="ar-EG" altLang="en-US" b="1" i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algn="r" rtl="1"/>
            <a:r>
              <a:rPr kumimoji="1" lang="ar-SA" altLang="ja-JP" b="1" dirty="0" smtClean="0">
                <a:solidFill>
                  <a:srgbClr val="C00000"/>
                </a:solidFill>
              </a:rPr>
              <a:t>كيف يمكن للجمارك أن تحد</a:t>
            </a:r>
            <a:r>
              <a:rPr kumimoji="1" lang="ar-AE" altLang="ja-JP" b="1" dirty="0" smtClean="0">
                <a:solidFill>
                  <a:srgbClr val="C00000"/>
                </a:solidFill>
              </a:rPr>
              <a:t>ّ</a:t>
            </a:r>
            <a:r>
              <a:rPr kumimoji="1" lang="ar-SA" altLang="ja-JP" b="1" dirty="0" smtClean="0">
                <a:solidFill>
                  <a:srgbClr val="C00000"/>
                </a:solidFill>
              </a:rPr>
              <a:t>د ما إذا كانت المواد </a:t>
            </a:r>
            <a:r>
              <a:rPr kumimoji="1" lang="ar-SA" altLang="ja-JP" b="1" dirty="0">
                <a:solidFill>
                  <a:srgbClr val="C00000"/>
                </a:solidFill>
              </a:rPr>
              <a:t>الكيميائية </a:t>
            </a:r>
            <a:r>
              <a:rPr kumimoji="1" lang="ar-AE" altLang="ja-JP" b="1" dirty="0">
                <a:solidFill>
                  <a:srgbClr val="C00000"/>
                </a:solidFill>
              </a:rPr>
              <a:t>ت</a:t>
            </a:r>
            <a:r>
              <a:rPr kumimoji="1" lang="ar-SA" altLang="ja-JP" b="1" dirty="0">
                <a:solidFill>
                  <a:srgbClr val="C00000"/>
                </a:solidFill>
              </a:rPr>
              <a:t>خضع ل</a:t>
            </a:r>
            <a:r>
              <a:rPr kumimoji="1" lang="ar-AE" altLang="ja-JP" b="1" dirty="0">
                <a:solidFill>
                  <a:srgbClr val="C00000"/>
                </a:solidFill>
              </a:rPr>
              <a:t>لتصريح</a:t>
            </a:r>
            <a:r>
              <a:rPr kumimoji="1" lang="ar-SA" altLang="ja-JP" b="1" dirty="0">
                <a:solidFill>
                  <a:srgbClr val="C00000"/>
                </a:solidFill>
              </a:rPr>
              <a:t> أو ال</a:t>
            </a:r>
            <a:r>
              <a:rPr kumimoji="1" lang="ar-AE" altLang="ja-JP" b="1" dirty="0">
                <a:solidFill>
                  <a:srgbClr val="C00000"/>
                </a:solidFill>
              </a:rPr>
              <a:t>تصريح</a:t>
            </a:r>
            <a:r>
              <a:rPr kumimoji="1" lang="ar-SA" altLang="ja-JP" b="1" dirty="0">
                <a:solidFill>
                  <a:srgbClr val="C00000"/>
                </a:solidFill>
              </a:rPr>
              <a:t> من قِبل اتفاقية الأسلحة الكيميائية أم لا؟</a:t>
            </a:r>
          </a:p>
          <a:p>
            <a:pPr lvl="1" algn="r" rtl="1">
              <a:buFont typeface="Arial" panose="020B0604020202020204" pitchFamily="34" charset="0"/>
              <a:buChar char="•"/>
            </a:pPr>
            <a:r>
              <a:rPr kumimoji="1" lang="ar-SA" altLang="ja-JP" dirty="0" smtClean="0"/>
              <a:t>ينبغي تصنيف المواد الكيميائية بصورة صحيحة في النظام المُنسَّق</a:t>
            </a:r>
          </a:p>
          <a:p>
            <a:pPr lvl="1" algn="r" rtl="1">
              <a:buFont typeface="Arial" panose="020B0604020202020204" pitchFamily="34" charset="0"/>
              <a:buChar char="•"/>
            </a:pPr>
            <a:r>
              <a:rPr kumimoji="1" lang="ar-SA" altLang="ja-JP" dirty="0" smtClean="0"/>
              <a:t>النظام المُنسَّق هو الأداة الأكثر </a:t>
            </a:r>
            <a:r>
              <a:rPr kumimoji="1" lang="ar-SA" altLang="ja-JP" dirty="0"/>
              <a:t>قيمة في الت</a:t>
            </a:r>
            <a:r>
              <a:rPr kumimoji="1" lang="ar-AE" altLang="ja-JP" dirty="0"/>
              <a:t>حديد والفحص</a:t>
            </a:r>
            <a:endParaRPr kumimoji="1" lang="ar-SA" altLang="ja-JP" dirty="0"/>
          </a:p>
          <a:p>
            <a:pPr lvl="1" algn="r" rtl="1">
              <a:buFont typeface="Arial" panose="020B0604020202020204" pitchFamily="34" charset="0"/>
              <a:buChar char="•"/>
            </a:pPr>
            <a:r>
              <a:rPr kumimoji="1" lang="ar-SA" altLang="ja-JP" dirty="0"/>
              <a:t>توصيات</a:t>
            </a:r>
            <a:r>
              <a:rPr kumimoji="1" lang="ar-EG" altLang="ja-JP" dirty="0"/>
              <a:t>: </a:t>
            </a:r>
            <a:r>
              <a:rPr kumimoji="1" lang="ar-SA" altLang="ja-JP" dirty="0"/>
              <a:t>إدراج بنود فرعية محد</a:t>
            </a:r>
            <a:r>
              <a:rPr kumimoji="1" lang="ar-AE" altLang="ja-JP" dirty="0"/>
              <a:t>ّ</a:t>
            </a:r>
            <a:r>
              <a:rPr kumimoji="1" lang="ar-SA" altLang="ja-JP" dirty="0"/>
              <a:t>دة في </a:t>
            </a:r>
            <a:r>
              <a:rPr kumimoji="1" lang="ar-AE" altLang="ja-JP" dirty="0"/>
              <a:t>النظام الاحصائي </a:t>
            </a:r>
            <a:r>
              <a:rPr kumimoji="1" lang="ar-SA" altLang="ja-JP" dirty="0"/>
              <a:t>الوطني</a:t>
            </a:r>
            <a:r>
              <a:rPr kumimoji="1" lang="ar-AE" altLang="ja-JP" dirty="0"/>
              <a:t> للتسمية</a:t>
            </a:r>
            <a:endParaRPr kumimoji="1" lang="ar-SA" altLang="ja-JP" dirty="0"/>
          </a:p>
          <a:p>
            <a:pPr lvl="1" algn="r" rtl="1">
              <a:buFont typeface="Arial" panose="020B0604020202020204" pitchFamily="34" charset="0"/>
              <a:buChar char="•"/>
            </a:pPr>
            <a:r>
              <a:rPr kumimoji="1" lang="ar-EG" altLang="ja-JP" dirty="0"/>
              <a:t>2017HS : </a:t>
            </a:r>
            <a:r>
              <a:rPr kumimoji="1" lang="ar-SA" altLang="ja-JP" dirty="0"/>
              <a:t>البنود الفرعية الجديدة في النظام المُنسَّق </a:t>
            </a:r>
            <a:r>
              <a:rPr kumimoji="1" lang="ar-AE" altLang="ja-JP" dirty="0"/>
              <a:t>ل</a:t>
            </a:r>
            <a:r>
              <a:rPr kumimoji="1" lang="ar-EG" altLang="ja-JP" dirty="0"/>
              <a:t>33</a:t>
            </a:r>
            <a:r>
              <a:rPr kumimoji="1" lang="ar-SA" altLang="ja-JP" dirty="0"/>
              <a:t> مادة من المواد الكيميائية</a:t>
            </a:r>
            <a:r>
              <a:rPr kumimoji="1" lang="ar-AE" altLang="ja-JP" dirty="0"/>
              <a:t> الأكثر تداولاً</a:t>
            </a:r>
            <a:r>
              <a:rPr kumimoji="1" lang="ar-SA" altLang="ja-JP" dirty="0"/>
              <a:t> </a:t>
            </a:r>
            <a:r>
              <a:rPr kumimoji="1" lang="ar-AE" altLang="ja-JP" dirty="0"/>
              <a:t>و</a:t>
            </a:r>
            <a:r>
              <a:rPr kumimoji="1" lang="ar-SA" altLang="ja-JP" dirty="0"/>
              <a:t>المدرجة </a:t>
            </a:r>
            <a:r>
              <a:rPr kumimoji="1" lang="ar-AE" altLang="ja-JP" dirty="0"/>
              <a:t>في </a:t>
            </a:r>
            <a:r>
              <a:rPr kumimoji="1" lang="ar-SA" altLang="ja-JP" dirty="0"/>
              <a:t>الجداول  </a:t>
            </a:r>
            <a:r>
              <a:rPr kumimoji="1" lang="ar-EG" altLang="ja-JP" dirty="0"/>
              <a:t>=&gt; </a:t>
            </a:r>
            <a:r>
              <a:rPr kumimoji="1" lang="ar-SA" altLang="ja-JP" dirty="0"/>
              <a:t>التحك</a:t>
            </a:r>
            <a:r>
              <a:rPr kumimoji="1" lang="ar-AE" altLang="ja-JP" dirty="0"/>
              <a:t>ّ</a:t>
            </a:r>
            <a:r>
              <a:rPr kumimoji="1" lang="ar-SA" altLang="ja-JP" dirty="0"/>
              <a:t>م في </a:t>
            </a:r>
            <a:r>
              <a:rPr kumimoji="1" lang="ar-SA" altLang="ja-JP" dirty="0" smtClean="0"/>
              <a:t>التجارة </a:t>
            </a:r>
            <a:r>
              <a:rPr kumimoji="1" lang="ar-SA" altLang="ja-JP" dirty="0"/>
              <a:t>العالمية </a:t>
            </a:r>
            <a:r>
              <a:rPr kumimoji="1" lang="ar-AE" altLang="ja-JP" dirty="0"/>
              <a:t>ب</a:t>
            </a:r>
            <a:r>
              <a:rPr kumimoji="1" lang="ar-SA" altLang="ja-JP" dirty="0"/>
              <a:t>المواد الخاضعة </a:t>
            </a:r>
            <a:r>
              <a:rPr kumimoji="1" lang="ar-SA" altLang="ja-JP" dirty="0" smtClean="0"/>
              <a:t>لاتفاقية الأسلحة الكيميائية ورصدها على قدم المساواة بين جميع أعضاء النظام المُنسَّق</a:t>
            </a:r>
          </a:p>
          <a:p>
            <a:pPr lvl="1" algn="r" rtl="1">
              <a:buFont typeface="Arial" panose="020B0604020202020204" pitchFamily="34" charset="0"/>
              <a:buChar char="•"/>
            </a:pPr>
            <a:r>
              <a:rPr kumimoji="1" lang="ar-SA" altLang="ja-JP" dirty="0" smtClean="0"/>
              <a:t>الأكثر أهمية بالنسبة للجمارك؟</a:t>
            </a:r>
            <a:r>
              <a:rPr kumimoji="1" lang="ar-EG" altLang="ja-JP" dirty="0" smtClean="0"/>
              <a:t> </a:t>
            </a:r>
            <a:endParaRPr kumimoji="1" lang="ar-EG" altLang="en-US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141479" y="4679844"/>
            <a:ext cx="4857750" cy="2857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141479" y="2564835"/>
            <a:ext cx="0" cy="2115009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V="1">
            <a:off x="141479" y="2564834"/>
            <a:ext cx="2346082" cy="9526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8641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524000" y="3000376"/>
            <a:ext cx="5876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kumimoji="1" lang="ar-SA" altLang="ja-JP" sz="3600" b="1" i="1" dirty="0"/>
              <a:t>شكرًا لاهتمامكم</a:t>
            </a:r>
            <a:endParaRPr kumimoji="1" lang="ar-EG" altLang="en-US" sz="3600" b="1" i="1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42875" y="1165621"/>
            <a:ext cx="8305800" cy="834629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5982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539364"/>
            <a:ext cx="8763000" cy="3714750"/>
          </a:xfrm>
          <a:ln>
            <a:noFill/>
          </a:ln>
        </p:spPr>
        <p:txBody>
          <a:bodyPr>
            <a:normAutofit/>
          </a:bodyPr>
          <a:lstStyle/>
          <a:p>
            <a:pPr marL="601266" indent="-470297" algn="r" rtl="1">
              <a:buNone/>
            </a:pPr>
            <a:r>
              <a:rPr lang="ar-EG" sz="2700" b="1" dirty="0"/>
              <a:t>(</a:t>
            </a:r>
            <a:r>
              <a:rPr lang="ar-SA" sz="2700" b="1" dirty="0"/>
              <a:t>س</a:t>
            </a:r>
            <a:r>
              <a:rPr lang="ar-EG" sz="2700" b="1" dirty="0"/>
              <a:t>) </a:t>
            </a:r>
            <a:r>
              <a:rPr lang="ar-SA" sz="2700" b="1" dirty="0"/>
              <a:t>عند </a:t>
            </a:r>
            <a:r>
              <a:rPr lang="ar-AE" sz="2700" b="1" dirty="0"/>
              <a:t>التصريح</a:t>
            </a:r>
            <a:r>
              <a:rPr lang="ar-SA" sz="2700" b="1" dirty="0"/>
              <a:t> </a:t>
            </a:r>
            <a:r>
              <a:rPr lang="ar-SA" sz="2700" b="1" dirty="0"/>
              <a:t>عن </a:t>
            </a:r>
            <a:r>
              <a:rPr lang="ar-SA" sz="2700" b="1" dirty="0"/>
              <a:t>استيراد مادة كيميائية </a:t>
            </a:r>
            <a:r>
              <a:rPr lang="ar-SA" sz="2700" b="1" dirty="0" smtClean="0"/>
              <a:t>معي</a:t>
            </a:r>
            <a:r>
              <a:rPr lang="ar-AE" sz="2700" b="1" dirty="0" smtClean="0"/>
              <a:t>ّ</a:t>
            </a:r>
            <a:r>
              <a:rPr lang="ar-SA" sz="2700" b="1" dirty="0" smtClean="0"/>
              <a:t>نة</a:t>
            </a:r>
            <a:r>
              <a:rPr lang="ar-SA" sz="2700" b="1" dirty="0"/>
              <a:t>، </a:t>
            </a:r>
            <a:r>
              <a:rPr lang="ar-SA" sz="2700" b="1" dirty="0">
                <a:solidFill>
                  <a:srgbClr val="C00000"/>
                </a:solidFill>
              </a:rPr>
              <a:t>كيف يمكن للجمارك تحديد ما إذا كانت المادة الكيميائية خاضعة للتنظيم بموجب اتفاقية الأسلحة الكيميائية؟</a:t>
            </a:r>
          </a:p>
          <a:p>
            <a:pPr marL="0" indent="0" rtl="1">
              <a:buNone/>
            </a:pPr>
            <a:endParaRPr lang="ar-EG" sz="27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25212" y="3346800"/>
            <a:ext cx="2104373" cy="15465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SA" sz="2700" b="1" dirty="0"/>
              <a:t>البلد </a:t>
            </a:r>
            <a:r>
              <a:rPr lang="ar-EG" sz="2700" b="1" dirty="0"/>
              <a:t>‘</a:t>
            </a:r>
            <a:r>
              <a:rPr lang="ar-SA" sz="2700" b="1" dirty="0"/>
              <a:t>س</a:t>
            </a:r>
            <a:r>
              <a:rPr lang="ar-EG" sz="2700" b="1" dirty="0"/>
              <a:t>‘</a:t>
            </a:r>
          </a:p>
          <a:p>
            <a:pPr rtl="1"/>
            <a:endParaRPr lang="ar-EG" sz="1350" b="1" dirty="0"/>
          </a:p>
          <a:p>
            <a:pPr rtl="1"/>
            <a:endParaRPr lang="ar-EG" sz="1350" b="1" dirty="0"/>
          </a:p>
          <a:p>
            <a:pPr rtl="1"/>
            <a:endParaRPr lang="ar-EG" sz="1350" b="1" dirty="0"/>
          </a:p>
          <a:p>
            <a:pPr rtl="1"/>
            <a:endParaRPr lang="ar-EG" sz="1350" b="1" dirty="0"/>
          </a:p>
          <a:p>
            <a:pPr rtl="1"/>
            <a:endParaRPr lang="ar-EG" sz="1350" b="1" dirty="0"/>
          </a:p>
        </p:txBody>
      </p:sp>
      <p:pic>
        <p:nvPicPr>
          <p:cNvPr id="1028" name="Picture 4" descr="Flask, Erlenmeyer Flask, Green, Science, Lab, Chemistr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074" y="3118624"/>
            <a:ext cx="1582031" cy="1808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00907" y="3336051"/>
            <a:ext cx="2312667" cy="15465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SA" sz="2700" b="1" dirty="0"/>
              <a:t>بلدك</a:t>
            </a:r>
          </a:p>
          <a:p>
            <a:pPr algn="ctr" rtl="1"/>
            <a:endParaRPr lang="ar-EG" sz="1350" b="1" dirty="0"/>
          </a:p>
          <a:p>
            <a:pPr rtl="1"/>
            <a:endParaRPr lang="ar-EG" sz="1350" b="1" dirty="0"/>
          </a:p>
          <a:p>
            <a:pPr rtl="1"/>
            <a:endParaRPr lang="ar-EG" sz="1350" b="1" dirty="0"/>
          </a:p>
          <a:p>
            <a:pPr rtl="1"/>
            <a:endParaRPr lang="ar-EG" sz="1350" b="1" dirty="0"/>
          </a:p>
          <a:p>
            <a:pPr rtl="1"/>
            <a:endParaRPr lang="ar-EG" sz="1350" b="1" dirty="0"/>
          </a:p>
        </p:txBody>
      </p:sp>
      <p:sp>
        <p:nvSpPr>
          <p:cNvPr id="5" name="Right Arrow 4"/>
          <p:cNvSpPr/>
          <p:nvPr/>
        </p:nvSpPr>
        <p:spPr>
          <a:xfrm rot="10800000">
            <a:off x="2767475" y="3954964"/>
            <a:ext cx="1108553" cy="1422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0" name="Right Arrow 9"/>
          <p:cNvSpPr/>
          <p:nvPr/>
        </p:nvSpPr>
        <p:spPr>
          <a:xfrm rot="10800000">
            <a:off x="5178013" y="3964008"/>
            <a:ext cx="1108553" cy="1422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6" name="TextBox 5"/>
          <p:cNvSpPr txBox="1"/>
          <p:nvPr/>
        </p:nvSpPr>
        <p:spPr>
          <a:xfrm>
            <a:off x="616323" y="3760565"/>
            <a:ext cx="2025801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EG" b="1" dirty="0" smtClean="0"/>
              <a:t>إعلان </a:t>
            </a:r>
            <a:r>
              <a:rPr lang="ar-SA" b="1" dirty="0" smtClean="0"/>
              <a:t>استيراد موج</a:t>
            </a:r>
            <a:r>
              <a:rPr lang="ar-AE" b="1" dirty="0" smtClean="0"/>
              <a:t>ّ</a:t>
            </a:r>
            <a:r>
              <a:rPr lang="ar-SA" b="1" dirty="0" smtClean="0"/>
              <a:t>ه </a:t>
            </a:r>
            <a:r>
              <a:rPr lang="ar-SA" b="1" dirty="0"/>
              <a:t>إلى الجمارك</a:t>
            </a:r>
            <a:endParaRPr lang="ar-EG" b="1" dirty="0"/>
          </a:p>
        </p:txBody>
      </p:sp>
      <p:sp>
        <p:nvSpPr>
          <p:cNvPr id="9" name="TextBox 1"/>
          <p:cNvSpPr txBox="1"/>
          <p:nvPr/>
        </p:nvSpPr>
        <p:spPr>
          <a:xfrm>
            <a:off x="300625" y="5206914"/>
            <a:ext cx="826717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2700" b="1" dirty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ar-SA" sz="2700" b="1" dirty="0">
                <a:solidFill>
                  <a:schemeClr val="accent4">
                    <a:lumMod val="75000"/>
                  </a:schemeClr>
                </a:solidFill>
              </a:rPr>
              <a:t>ج</a:t>
            </a:r>
            <a:r>
              <a:rPr lang="ar-EG" sz="2700" b="1" dirty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ar-SA" sz="2700" b="1" dirty="0">
                <a:solidFill>
                  <a:schemeClr val="accent4">
                    <a:lumMod val="75000"/>
                  </a:schemeClr>
                </a:solidFill>
              </a:rPr>
              <a:t>ينبغي تصنيف المادة الكيميائية بصورة صحيحة في النظام المُنسَّق</a:t>
            </a:r>
            <a:endParaRPr lang="ar-EG" sz="27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90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539364"/>
            <a:ext cx="8763000" cy="3714750"/>
          </a:xfrm>
          <a:ln>
            <a:noFill/>
          </a:ln>
        </p:spPr>
        <p:txBody>
          <a:bodyPr>
            <a:normAutofit/>
          </a:bodyPr>
          <a:lstStyle/>
          <a:p>
            <a:pPr marL="601266" indent="-470297" algn="r" rtl="1">
              <a:buNone/>
            </a:pPr>
            <a:r>
              <a:rPr lang="ar-EG" sz="2700" b="1" dirty="0"/>
              <a:t>(</a:t>
            </a:r>
            <a:r>
              <a:rPr lang="ar-SA" sz="2700" b="1" dirty="0"/>
              <a:t>س</a:t>
            </a:r>
            <a:r>
              <a:rPr lang="ar-EG" sz="2700" b="1" dirty="0"/>
              <a:t>)</a:t>
            </a:r>
            <a:r>
              <a:rPr lang="ar-EG" smtClean="0"/>
              <a:t> </a:t>
            </a:r>
            <a:r>
              <a:rPr lang="ar-SA" sz="2625" b="1" dirty="0">
                <a:solidFill>
                  <a:srgbClr val="C00000"/>
                </a:solidFill>
              </a:rPr>
              <a:t>لماذا ينبغي تصنيف المادة الكيميائية بصورة صحيحة في النظام المُنسَّق؟</a:t>
            </a:r>
          </a:p>
          <a:p>
            <a:pPr marL="0" indent="0" rtl="1">
              <a:buNone/>
            </a:pPr>
            <a:endParaRPr lang="ar-EG" sz="27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5921" y="3346800"/>
            <a:ext cx="2104373" cy="15465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SA" sz="2700" b="1" dirty="0"/>
              <a:t>البلد </a:t>
            </a:r>
            <a:r>
              <a:rPr lang="ar-EG" sz="2700" b="1" dirty="0"/>
              <a:t>‘</a:t>
            </a:r>
            <a:r>
              <a:rPr lang="ar-SA" sz="2700" b="1" dirty="0"/>
              <a:t>س</a:t>
            </a:r>
            <a:r>
              <a:rPr lang="ar-EG" sz="2700" b="1" dirty="0"/>
              <a:t>‘</a:t>
            </a:r>
          </a:p>
          <a:p>
            <a:pPr rtl="1"/>
            <a:endParaRPr lang="ar-EG" sz="1350" b="1" dirty="0"/>
          </a:p>
          <a:p>
            <a:pPr rtl="1"/>
            <a:endParaRPr lang="ar-EG" sz="1350" b="1" dirty="0"/>
          </a:p>
          <a:p>
            <a:pPr rtl="1"/>
            <a:endParaRPr lang="ar-EG" sz="1350" b="1" dirty="0"/>
          </a:p>
          <a:p>
            <a:pPr rtl="1"/>
            <a:endParaRPr lang="ar-EG" sz="1350" b="1" dirty="0"/>
          </a:p>
          <a:p>
            <a:pPr rtl="1"/>
            <a:endParaRPr lang="ar-EG" sz="1350" b="1" dirty="0"/>
          </a:p>
        </p:txBody>
      </p:sp>
      <p:pic>
        <p:nvPicPr>
          <p:cNvPr id="1028" name="Picture 4" descr="Flask, Erlenmeyer Flask, Green, Science, Lab, Chemistr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313" y="3118624"/>
            <a:ext cx="1582031" cy="1808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5874" y="3336051"/>
            <a:ext cx="2225439" cy="15465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SA" sz="2700" b="1" dirty="0"/>
              <a:t>بلدك</a:t>
            </a:r>
          </a:p>
          <a:p>
            <a:pPr algn="ctr" rtl="1"/>
            <a:endParaRPr lang="ar-EG" sz="1350" b="1" dirty="0"/>
          </a:p>
          <a:p>
            <a:pPr algn="ctr" rtl="1"/>
            <a:endParaRPr lang="ar-EG" sz="1350" b="1" dirty="0"/>
          </a:p>
          <a:p>
            <a:pPr rtl="1"/>
            <a:endParaRPr lang="ar-EG" sz="1350" b="1" dirty="0"/>
          </a:p>
          <a:p>
            <a:pPr rtl="1"/>
            <a:endParaRPr lang="ar-EG" sz="1350" b="1" dirty="0"/>
          </a:p>
          <a:p>
            <a:pPr rtl="1"/>
            <a:endParaRPr lang="ar-EG" sz="1350" b="1" dirty="0"/>
          </a:p>
        </p:txBody>
      </p:sp>
      <p:sp>
        <p:nvSpPr>
          <p:cNvPr id="5" name="Right Arrow 4"/>
          <p:cNvSpPr/>
          <p:nvPr/>
        </p:nvSpPr>
        <p:spPr>
          <a:xfrm rot="10800000">
            <a:off x="2875633" y="3954964"/>
            <a:ext cx="1108553" cy="1422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0" name="Right Arrow 9"/>
          <p:cNvSpPr/>
          <p:nvPr/>
        </p:nvSpPr>
        <p:spPr>
          <a:xfrm rot="10800000">
            <a:off x="5266192" y="3964008"/>
            <a:ext cx="1108553" cy="1422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6" name="TextBox 5"/>
          <p:cNvSpPr txBox="1"/>
          <p:nvPr/>
        </p:nvSpPr>
        <p:spPr>
          <a:xfrm>
            <a:off x="801290" y="3760565"/>
            <a:ext cx="1989707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EG" b="1" dirty="0" smtClean="0"/>
              <a:t>إعلان </a:t>
            </a:r>
            <a:r>
              <a:rPr lang="ar-SA" b="1" dirty="0" smtClean="0"/>
              <a:t>استيراد موج</a:t>
            </a:r>
            <a:r>
              <a:rPr lang="ar-AE" b="1" dirty="0" smtClean="0"/>
              <a:t>ّ</a:t>
            </a:r>
            <a:r>
              <a:rPr lang="ar-SA" b="1" dirty="0" smtClean="0"/>
              <a:t>ه </a:t>
            </a:r>
            <a:r>
              <a:rPr lang="ar-SA" b="1" dirty="0"/>
              <a:t>إلى الجمارك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3780476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539364"/>
            <a:ext cx="8763000" cy="3714750"/>
          </a:xfrm>
          <a:ln>
            <a:noFill/>
          </a:ln>
        </p:spPr>
        <p:txBody>
          <a:bodyPr>
            <a:normAutofit/>
          </a:bodyPr>
          <a:lstStyle/>
          <a:p>
            <a:pPr marL="601266" indent="-470297" algn="r" rtl="1">
              <a:buNone/>
            </a:pPr>
            <a:r>
              <a:rPr lang="ar-EG" sz="2700" b="1" dirty="0"/>
              <a:t>(</a:t>
            </a:r>
            <a:r>
              <a:rPr lang="ar-SA" sz="2700" b="1" dirty="0"/>
              <a:t>س</a:t>
            </a:r>
            <a:r>
              <a:rPr lang="ar-EG" sz="2700" b="1" dirty="0"/>
              <a:t>)</a:t>
            </a:r>
            <a:r>
              <a:rPr lang="ar-EG" smtClean="0"/>
              <a:t> </a:t>
            </a:r>
            <a:r>
              <a:rPr lang="ar-SA" sz="2625" b="1" dirty="0">
                <a:solidFill>
                  <a:srgbClr val="C00000"/>
                </a:solidFill>
              </a:rPr>
              <a:t>لماذا ينبغي تصنيف المادة الكيميائية بصورة صحيحة في النظام المُنسَّق؟</a:t>
            </a:r>
          </a:p>
          <a:p>
            <a:pPr marL="0" indent="0" rtl="1">
              <a:buNone/>
            </a:pPr>
            <a:endParaRPr lang="ar-EG" sz="27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9102" y="2369767"/>
            <a:ext cx="842688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6731" indent="-516731" algn="r" rtl="1"/>
            <a:r>
              <a:rPr lang="ar-EG" sz="2700" b="1" dirty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ar-SA" sz="2700" b="1" dirty="0">
                <a:solidFill>
                  <a:schemeClr val="accent4">
                    <a:lumMod val="75000"/>
                  </a:schemeClr>
                </a:solidFill>
              </a:rPr>
              <a:t>ج</a:t>
            </a:r>
            <a:r>
              <a:rPr lang="ar-EG" sz="2700" b="1" dirty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ar-SA" sz="2700" b="1" dirty="0">
                <a:solidFill>
                  <a:schemeClr val="accent4">
                    <a:lumMod val="75000"/>
                  </a:schemeClr>
                </a:solidFill>
              </a:rPr>
              <a:t>النظام المُنسَّق هو الأداة الأكثر قيمة في</a:t>
            </a:r>
            <a:r>
              <a:rPr lang="ar-EG" sz="27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ar-SA" sz="2700" b="1" u="sng" dirty="0"/>
              <a:t>تحديد</a:t>
            </a:r>
            <a:r>
              <a:rPr lang="ar-EG" sz="2700" b="1" dirty="0"/>
              <a:t>  </a:t>
            </a:r>
            <a:r>
              <a:rPr lang="ar-SA" sz="2700" b="1" dirty="0" smtClean="0"/>
              <a:t>و</a:t>
            </a:r>
            <a:r>
              <a:rPr lang="ar-SA" sz="2700" b="1" u="sng" dirty="0" smtClean="0"/>
              <a:t>ف</a:t>
            </a:r>
            <a:r>
              <a:rPr lang="ar-AE" sz="2700" b="1" u="sng" dirty="0" smtClean="0"/>
              <a:t>حص</a:t>
            </a:r>
            <a:r>
              <a:rPr lang="ar-EG" sz="2700" b="1" dirty="0" smtClean="0"/>
              <a:t> </a:t>
            </a:r>
            <a:r>
              <a:rPr lang="ar-SA" sz="2700" b="1" dirty="0"/>
              <a:t>ما إذا كانت المواد الكيميائية المذكورة في الإعلان ينبغي أن تخضع </a:t>
            </a:r>
            <a:r>
              <a:rPr lang="ar-SA" sz="2700" b="1" dirty="0" smtClean="0"/>
              <a:t>لاتفاقية </a:t>
            </a:r>
            <a:r>
              <a:rPr lang="ar-SA" sz="2700" b="1" dirty="0">
                <a:solidFill>
                  <a:schemeClr val="accent4">
                    <a:lumMod val="75000"/>
                  </a:schemeClr>
                </a:solidFill>
              </a:rPr>
              <a:t>الأسلحة الكيميائية</a:t>
            </a:r>
            <a:r>
              <a:rPr lang="ar-EG" sz="27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0144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539364"/>
            <a:ext cx="8763000" cy="3714750"/>
          </a:xfrm>
          <a:ln>
            <a:noFill/>
          </a:ln>
        </p:spPr>
        <p:txBody>
          <a:bodyPr>
            <a:normAutofit/>
          </a:bodyPr>
          <a:lstStyle/>
          <a:p>
            <a:pPr marL="601266" indent="-470297" algn="r" rtl="1">
              <a:buNone/>
            </a:pPr>
            <a:r>
              <a:rPr lang="ar-EG" sz="2700" b="1" dirty="0"/>
              <a:t>(</a:t>
            </a:r>
            <a:r>
              <a:rPr lang="ar-SA" sz="2700" b="1" dirty="0"/>
              <a:t>س</a:t>
            </a:r>
            <a:r>
              <a:rPr lang="ar-EG" sz="2700" b="1" dirty="0"/>
              <a:t>)</a:t>
            </a:r>
            <a:r>
              <a:rPr lang="ar-EG" smtClean="0"/>
              <a:t> </a:t>
            </a:r>
            <a:r>
              <a:rPr lang="ar-SA" sz="2625" b="1" dirty="0">
                <a:solidFill>
                  <a:srgbClr val="C00000"/>
                </a:solidFill>
              </a:rPr>
              <a:t>لماذا ينبغي تصنيف المادة الكيميائية بصورة صحيحة في النظام المُنسَّق؟</a:t>
            </a:r>
          </a:p>
          <a:p>
            <a:pPr marL="0" indent="0" rtl="1">
              <a:buNone/>
            </a:pPr>
            <a:endParaRPr lang="ar-EG" sz="27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9102" y="2369767"/>
            <a:ext cx="842688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6731" indent="-516731" algn="r" rtl="1"/>
            <a:r>
              <a:rPr lang="ar-EG" sz="2700" b="1" dirty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ar-SA" sz="2700" b="1" dirty="0">
                <a:solidFill>
                  <a:schemeClr val="accent4">
                    <a:lumMod val="75000"/>
                  </a:schemeClr>
                </a:solidFill>
              </a:rPr>
              <a:t>ج</a:t>
            </a:r>
            <a:r>
              <a:rPr lang="ar-EG" sz="2700" b="1" dirty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ar-SA" sz="2700" b="1" dirty="0">
                <a:solidFill>
                  <a:schemeClr val="accent4">
                    <a:lumMod val="75000"/>
                  </a:schemeClr>
                </a:solidFill>
              </a:rPr>
              <a:t>النظام المُنسَّق هو الأداة الأكثر قيمة </a:t>
            </a:r>
            <a:r>
              <a:rPr lang="ar-SA" sz="2700" b="1" dirty="0"/>
              <a:t>في</a:t>
            </a:r>
            <a:r>
              <a:rPr lang="ar-EG" sz="2700" b="1" dirty="0"/>
              <a:t> </a:t>
            </a:r>
            <a:r>
              <a:rPr lang="ar-SA" sz="2700" b="1" u="sng" dirty="0"/>
              <a:t>تحديد</a:t>
            </a:r>
            <a:r>
              <a:rPr lang="ar-EG" sz="2700" b="1" dirty="0"/>
              <a:t>  </a:t>
            </a:r>
            <a:r>
              <a:rPr lang="ar-SA" sz="2700" b="1" dirty="0" smtClean="0"/>
              <a:t>و</a:t>
            </a:r>
            <a:r>
              <a:rPr lang="ar-SA" sz="2700" b="1" u="sng" dirty="0" smtClean="0"/>
              <a:t>ف</a:t>
            </a:r>
            <a:r>
              <a:rPr lang="ar-AE" sz="2700" b="1" u="sng" dirty="0" smtClean="0"/>
              <a:t>حص</a:t>
            </a:r>
            <a:r>
              <a:rPr lang="ar-EG" sz="2700" b="1" dirty="0" smtClean="0"/>
              <a:t> </a:t>
            </a:r>
            <a:r>
              <a:rPr lang="ar-SA" sz="2700" b="1" dirty="0"/>
              <a:t>ما إذا كانت المواد الكيميائية المذكورة في الإعلان ينبغي أن تخضع </a:t>
            </a:r>
            <a:r>
              <a:rPr lang="ar-SA" sz="2700" b="1" dirty="0" smtClean="0"/>
              <a:t>لاتفاقية </a:t>
            </a:r>
            <a:r>
              <a:rPr lang="ar-SA" sz="2700" b="1" dirty="0">
                <a:solidFill>
                  <a:schemeClr val="accent4">
                    <a:lumMod val="75000"/>
                  </a:schemeClr>
                </a:solidFill>
              </a:rPr>
              <a:t>الأسلحة الكيميائية</a:t>
            </a:r>
            <a:r>
              <a:rPr lang="ar-EG" sz="27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0772" y="3732995"/>
            <a:ext cx="8267178" cy="1754326"/>
          </a:xfrm>
          <a:prstGeom prst="rect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 rtl="1"/>
            <a:r>
              <a:rPr lang="ar-SA" sz="2700" b="1" dirty="0"/>
              <a:t>البنود والبنود الفرعية في النظام المنسَّق </a:t>
            </a:r>
            <a:r>
              <a:rPr lang="ar-SA" sz="2700" b="1" dirty="0" smtClean="0"/>
              <a:t>تحد</a:t>
            </a:r>
            <a:r>
              <a:rPr lang="ar-AE" sz="2700" b="1" dirty="0" smtClean="0"/>
              <a:t>ّ</a:t>
            </a:r>
            <a:r>
              <a:rPr lang="ar-SA" sz="2700" b="1" dirty="0" smtClean="0"/>
              <a:t>د </a:t>
            </a:r>
            <a:r>
              <a:rPr lang="ar-SA" sz="2700" b="1" dirty="0"/>
              <a:t>فئات معينة من </a:t>
            </a:r>
            <a:r>
              <a:rPr lang="ar-SA" sz="2700" b="1" dirty="0" smtClean="0"/>
              <a:t>السلع</a:t>
            </a:r>
            <a:r>
              <a:rPr lang="ar-AE" sz="2700" b="1" dirty="0" smtClean="0">
                <a:solidFill>
                  <a:srgbClr val="339933"/>
                </a:solidFill>
              </a:rPr>
              <a:t>‘</a:t>
            </a:r>
            <a:endParaRPr lang="ar-SA" sz="2700" b="1" dirty="0"/>
          </a:p>
          <a:p>
            <a:pPr algn="r" rtl="1"/>
            <a:r>
              <a:rPr lang="ar-AE" sz="2700" b="1" dirty="0">
                <a:solidFill>
                  <a:srgbClr val="339933"/>
                </a:solidFill>
              </a:rPr>
              <a:t>و</a:t>
            </a:r>
            <a:r>
              <a:rPr lang="ar-SA" sz="2700" b="1" dirty="0" smtClean="0"/>
              <a:t>يمكن </a:t>
            </a:r>
            <a:r>
              <a:rPr lang="ar-SA" sz="2700" b="1" dirty="0"/>
              <a:t>للجمارك تطبيق أنواع عديدة من التدابير التجارية </a:t>
            </a:r>
            <a:r>
              <a:rPr lang="ar-EG" sz="2700" b="1" dirty="0"/>
              <a:t>(</a:t>
            </a:r>
            <a:r>
              <a:rPr lang="ar-SA" sz="2700" b="1" dirty="0"/>
              <a:t>مثل </a:t>
            </a:r>
            <a:r>
              <a:rPr lang="ar-SA" sz="2700" b="1" dirty="0" smtClean="0"/>
              <a:t>التعرفة </a:t>
            </a:r>
            <a:r>
              <a:rPr lang="ar-SA" sz="2700" b="1" dirty="0"/>
              <a:t>الجمركية وتنظيم التجارة أو حظرها وما إلى ذلك</a:t>
            </a:r>
            <a:r>
              <a:rPr lang="ar-EG" sz="2700" b="1" dirty="0"/>
              <a:t>) </a:t>
            </a:r>
            <a:r>
              <a:rPr lang="ar-SA" sz="2700" b="1" dirty="0"/>
              <a:t>على كل فئة من السلع </a:t>
            </a:r>
            <a:r>
              <a:rPr lang="ar-SA" sz="2700" b="1" dirty="0" smtClean="0"/>
              <a:t>المحد</a:t>
            </a:r>
            <a:r>
              <a:rPr lang="ar-AE" sz="2700" b="1" dirty="0" smtClean="0"/>
              <a:t>ّ</a:t>
            </a:r>
            <a:r>
              <a:rPr lang="ar-SA" sz="2700" b="1" dirty="0" smtClean="0"/>
              <a:t>دة </a:t>
            </a:r>
            <a:r>
              <a:rPr lang="ar-SA" sz="2700" b="1" dirty="0"/>
              <a:t>في النظام المُنسَّق</a:t>
            </a:r>
            <a:r>
              <a:rPr lang="ar-EG" sz="27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535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lose, Cancel, Cross, Red, Remove, No, Delete, B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92706" y="5332251"/>
            <a:ext cx="920663" cy="92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907" y="1671543"/>
            <a:ext cx="1334413" cy="133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539364"/>
            <a:ext cx="8763000" cy="3714750"/>
          </a:xfrm>
          <a:ln>
            <a:noFill/>
          </a:ln>
        </p:spPr>
        <p:txBody>
          <a:bodyPr>
            <a:normAutofit/>
          </a:bodyPr>
          <a:lstStyle/>
          <a:p>
            <a:pPr marL="601266" indent="-470297" algn="r" rtl="1">
              <a:buNone/>
            </a:pPr>
            <a:r>
              <a:rPr lang="ar-EG" sz="2700" b="1" dirty="0"/>
              <a:t>(</a:t>
            </a:r>
            <a:r>
              <a:rPr lang="ar-SA" sz="2700" b="1" dirty="0"/>
              <a:t>مثال</a:t>
            </a:r>
            <a:r>
              <a:rPr lang="ar-EG" sz="2700" b="1" dirty="0"/>
              <a:t>)</a:t>
            </a:r>
          </a:p>
          <a:p>
            <a:pPr marL="601266" indent="-470297" algn="r" rtl="1">
              <a:buNone/>
            </a:pPr>
            <a:r>
              <a:rPr lang="en-US" sz="2700" b="1" dirty="0"/>
              <a:t>	</a:t>
            </a:r>
            <a:r>
              <a:rPr lang="ar-SA" sz="2700" b="1" dirty="0"/>
              <a:t>إذا كانت المادة مصنِّفة في</a:t>
            </a:r>
            <a:r>
              <a:rPr lang="ar-EG" sz="2700" b="1" dirty="0"/>
              <a:t>:</a:t>
            </a:r>
            <a:endParaRPr lang="ar-EG" sz="27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30710" y="2728604"/>
            <a:ext cx="7632290" cy="3046988"/>
          </a:xfrm>
          <a:prstGeom prst="rect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 rtl="1"/>
            <a:r>
              <a:rPr lang="ar-SA" sz="2400" b="1" dirty="0"/>
              <a:t>البند الفرعي للنظام </a:t>
            </a:r>
            <a:r>
              <a:rPr lang="ar-SA" sz="2400" b="1" dirty="0" smtClean="0"/>
              <a:t>المُنسَّق</a:t>
            </a:r>
          </a:p>
          <a:p>
            <a:pPr algn="r" rtl="1">
              <a:tabLst>
                <a:tab pos="4030663" algn="l"/>
              </a:tabLst>
            </a:pPr>
            <a:r>
              <a:rPr lang="ar-EG" sz="2400" b="1" dirty="0" smtClean="0"/>
              <a:t>     2811.19 (</a:t>
            </a:r>
            <a:r>
              <a:rPr lang="ar-SA" sz="2400" b="1" dirty="0" smtClean="0"/>
              <a:t>كحمض غير</a:t>
            </a:r>
            <a:r>
              <a:rPr lang="ar-EG" sz="2400" b="1" dirty="0" smtClean="0"/>
              <a:t/>
            </a:r>
            <a:br>
              <a:rPr lang="ar-EG" sz="2400" b="1" dirty="0" smtClean="0"/>
            </a:br>
            <a:r>
              <a:rPr lang="ar-SA" sz="2400" b="1" dirty="0" smtClean="0"/>
              <a:t> عضوي</a:t>
            </a:r>
            <a:r>
              <a:rPr lang="ar-EG" sz="2400" b="1" dirty="0" smtClean="0"/>
              <a:t>)</a:t>
            </a:r>
          </a:p>
          <a:p>
            <a:pPr rtl="1"/>
            <a:endParaRPr lang="ar-EG" sz="2400" b="1" dirty="0"/>
          </a:p>
          <a:p>
            <a:pPr rtl="1"/>
            <a:endParaRPr lang="ar-EG" sz="2400" b="1" dirty="0"/>
          </a:p>
          <a:p>
            <a:pPr rtl="1"/>
            <a:endParaRPr lang="ar-EG" sz="2400" b="1" dirty="0"/>
          </a:p>
          <a:p>
            <a:pPr algn="r" rtl="1"/>
            <a:r>
              <a:rPr lang="ar-EG" sz="2400" b="1" dirty="0"/>
              <a:t>     2939.19 (</a:t>
            </a:r>
            <a:r>
              <a:rPr lang="ar-SA" sz="2400" b="1" dirty="0"/>
              <a:t>كوكايين</a:t>
            </a:r>
            <a:r>
              <a:rPr lang="ar-EG" sz="2400" b="1" dirty="0"/>
              <a:t>)</a:t>
            </a:r>
          </a:p>
          <a:p>
            <a:pPr rtl="1"/>
            <a:endParaRPr lang="ar-EG" sz="2400" b="1" dirty="0"/>
          </a:p>
        </p:txBody>
      </p:sp>
      <p:sp>
        <p:nvSpPr>
          <p:cNvPr id="2" name="Right Arrow 1"/>
          <p:cNvSpPr/>
          <p:nvPr/>
        </p:nvSpPr>
        <p:spPr>
          <a:xfrm flipH="1">
            <a:off x="4613623" y="3262248"/>
            <a:ext cx="338203" cy="150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1560968" y="3082876"/>
            <a:ext cx="3015641" cy="10452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EG" sz="2400" b="1" dirty="0">
                <a:solidFill>
                  <a:srgbClr val="C00000"/>
                </a:solidFill>
              </a:rPr>
              <a:t>? </a:t>
            </a:r>
            <a:r>
              <a:rPr lang="ar-SA" sz="2400" b="1" dirty="0"/>
              <a:t>سيانيد الهيدروجين</a:t>
            </a:r>
            <a:r>
              <a:rPr lang="ar-SA" sz="2400" b="1" dirty="0">
                <a:solidFill>
                  <a:srgbClr val="C00000"/>
                </a:solidFill>
              </a:rPr>
              <a:t>؟</a:t>
            </a:r>
          </a:p>
          <a:p>
            <a:pPr algn="ctr" rtl="1"/>
            <a:r>
              <a:rPr lang="ar-EG" dirty="0" smtClean="0"/>
              <a:t> </a:t>
            </a:r>
            <a:r>
              <a:rPr lang="ar-EG" b="1" dirty="0">
                <a:solidFill>
                  <a:srgbClr val="C00000"/>
                </a:solidFill>
              </a:rPr>
              <a:t>(? </a:t>
            </a:r>
            <a:r>
              <a:rPr lang="ar-SA" b="1" dirty="0">
                <a:solidFill>
                  <a:srgbClr val="C00000"/>
                </a:solidFill>
              </a:rPr>
              <a:t>مادة كيميائية خاضعة لاتفاقية الأسلحة الكيميائية؟</a:t>
            </a:r>
            <a:r>
              <a:rPr lang="ar-EG" b="1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7" name="Right Arrow 6"/>
          <p:cNvSpPr/>
          <p:nvPr/>
        </p:nvSpPr>
        <p:spPr>
          <a:xfrm flipH="1">
            <a:off x="4613623" y="4768342"/>
            <a:ext cx="338203" cy="150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1571929" y="4615566"/>
            <a:ext cx="2837145" cy="46166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EG" sz="2400" b="1" dirty="0">
                <a:solidFill>
                  <a:srgbClr val="C00000"/>
                </a:solidFill>
              </a:rPr>
              <a:t>!! </a:t>
            </a:r>
            <a:r>
              <a:rPr lang="ar-SA" sz="2400" b="1" dirty="0">
                <a:solidFill>
                  <a:srgbClr val="C00000"/>
                </a:solidFill>
              </a:rPr>
              <a:t>مادة مخدرة</a:t>
            </a:r>
            <a:r>
              <a:rPr lang="ar-EG" sz="2400" b="1" dirty="0">
                <a:solidFill>
                  <a:srgbClr val="C00000"/>
                </a:solidFill>
              </a:rPr>
              <a:t> !!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398234" y="2794861"/>
            <a:ext cx="269054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kumimoji="1" lang="ar-EG" altLang="ja-JP" sz="1350" b="1" dirty="0">
                <a:solidFill>
                  <a:srgbClr val="1D12AE"/>
                </a:solidFill>
              </a:rPr>
              <a:t>(</a:t>
            </a:r>
            <a:r>
              <a:rPr kumimoji="1" lang="ar-SA" altLang="ja-JP" sz="1350" b="1" dirty="0">
                <a:solidFill>
                  <a:srgbClr val="1D12AE"/>
                </a:solidFill>
              </a:rPr>
              <a:t>تقليل الاحتمالات</a:t>
            </a:r>
            <a:r>
              <a:rPr kumimoji="1" lang="ar-EG" altLang="ja-JP" sz="1350" b="1" dirty="0">
                <a:solidFill>
                  <a:srgbClr val="1D12AE"/>
                </a:solidFill>
              </a:rPr>
              <a:t>) </a:t>
            </a:r>
            <a:endParaRPr kumimoji="1" lang="ar-EG" altLang="en-US" sz="1350" b="1" dirty="0">
              <a:solidFill>
                <a:srgbClr val="1D12AE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43876" y="5092544"/>
            <a:ext cx="15966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kumimoji="1" lang="ar-EG" altLang="ja-JP" sz="1350" b="1" dirty="0">
                <a:solidFill>
                  <a:srgbClr val="1D12AE"/>
                </a:solidFill>
              </a:rPr>
              <a:t>(</a:t>
            </a:r>
            <a:r>
              <a:rPr kumimoji="1" lang="ar-SA" altLang="ja-JP" sz="1350" b="1" dirty="0">
                <a:solidFill>
                  <a:srgbClr val="1D12AE"/>
                </a:solidFill>
              </a:rPr>
              <a:t>التعرف على المخدرات</a:t>
            </a:r>
            <a:r>
              <a:rPr kumimoji="1" lang="ar-EG" altLang="ja-JP" sz="1350" b="1" dirty="0">
                <a:solidFill>
                  <a:srgbClr val="1D12AE"/>
                </a:solidFill>
              </a:rPr>
              <a:t>) </a:t>
            </a:r>
            <a:endParaRPr kumimoji="1" lang="ar-EG" altLang="en-US" sz="1350" b="1" dirty="0">
              <a:solidFill>
                <a:srgbClr val="1D12AE"/>
              </a:solidFill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4742210" y="3004553"/>
            <a:ext cx="1" cy="28513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V="1">
            <a:off x="4727923" y="4893361"/>
            <a:ext cx="1" cy="28513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894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46137" y="1460330"/>
            <a:ext cx="8763000" cy="3714750"/>
          </a:xfrm>
          <a:ln>
            <a:noFill/>
          </a:ln>
        </p:spPr>
        <p:txBody>
          <a:bodyPr>
            <a:normAutofit/>
          </a:bodyPr>
          <a:lstStyle/>
          <a:p>
            <a:pPr marL="601266" indent="-470297" algn="r" rtl="1">
              <a:buNone/>
            </a:pPr>
            <a:r>
              <a:rPr lang="ar-EG" sz="2700" b="1" dirty="0"/>
              <a:t>(</a:t>
            </a:r>
            <a:r>
              <a:rPr lang="ar-SA" sz="2700" b="1" dirty="0"/>
              <a:t>مثال</a:t>
            </a:r>
            <a:r>
              <a:rPr lang="ar-EG" sz="2700" b="1" dirty="0"/>
              <a:t>)</a:t>
            </a:r>
          </a:p>
          <a:p>
            <a:pPr marL="601266" indent="-470297" algn="r" rtl="1">
              <a:buNone/>
            </a:pPr>
            <a:r>
              <a:rPr lang="en-US" sz="2700" b="1" dirty="0">
                <a:solidFill>
                  <a:srgbClr val="C00000"/>
                </a:solidFill>
              </a:rPr>
              <a:t>	</a:t>
            </a:r>
            <a:r>
              <a:rPr lang="ar-SA" sz="2700" b="1" dirty="0">
                <a:solidFill>
                  <a:srgbClr val="C00000"/>
                </a:solidFill>
              </a:rPr>
              <a:t>الترابط بين النظام المُنسَّق وبين الاتفاقيات الدولية</a:t>
            </a:r>
            <a:r>
              <a:rPr lang="ar-EG" sz="2700" b="1" dirty="0">
                <a:solidFill>
                  <a:srgbClr val="C00000"/>
                </a:solidFill>
              </a:rPr>
              <a:t> </a:t>
            </a:r>
            <a:r>
              <a:rPr lang="ar-SA" sz="2700" b="1" dirty="0"/>
              <a:t>المنشورة من قِبل منظمة الجمارك العالمية لتيسير رصد بعض المنتجات التي تغطيها اتفاقيات دولية أخرى </a:t>
            </a:r>
            <a:r>
              <a:rPr lang="ar-SA" sz="2700" b="1" dirty="0" smtClean="0"/>
              <a:t>وال</a:t>
            </a:r>
            <a:r>
              <a:rPr lang="ar-AE" sz="2700" b="1" dirty="0" smtClean="0"/>
              <a:t>تحكّم ب</a:t>
            </a:r>
            <a:r>
              <a:rPr lang="ar-SA" sz="2700" b="1" dirty="0" smtClean="0"/>
              <a:t>ها</a:t>
            </a:r>
            <a:r>
              <a:rPr lang="ar-EG" sz="2700" b="1" dirty="0"/>
              <a:t>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08" y="3711187"/>
            <a:ext cx="8332940" cy="184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007260" y="4199435"/>
            <a:ext cx="25175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72174" y="5658952"/>
            <a:ext cx="4619369" cy="21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788" dirty="0"/>
              <a:t>http://www.wcoomd.org/en/topics/nomenclature/instrument-and-tools/interconnection-table.aspx</a:t>
            </a:r>
          </a:p>
        </p:txBody>
      </p:sp>
    </p:spTree>
    <p:extLst>
      <p:ext uri="{BB962C8B-B14F-4D97-AF65-F5344CB8AC3E}">
        <p14:creationId xmlns:p14="http://schemas.microsoft.com/office/powerpoint/2010/main" val="1743138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46137" y="1065186"/>
            <a:ext cx="8327721" cy="1679667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46435" indent="0" algn="ctr" rtl="1">
              <a:buNone/>
            </a:pPr>
            <a:r>
              <a:rPr lang="ar-SA" sz="3000" b="1" dirty="0">
                <a:solidFill>
                  <a:srgbClr val="C00000"/>
                </a:solidFill>
              </a:rPr>
              <a:t>توصيات منظمة الجمارك العالمية</a:t>
            </a:r>
          </a:p>
          <a:p>
            <a:pPr marL="46435" indent="0" algn="ctr" rtl="1">
              <a:buNone/>
            </a:pPr>
            <a:r>
              <a:rPr lang="ar-SA" sz="2700" b="1" dirty="0"/>
              <a:t>إدراج بنود فرعية </a:t>
            </a:r>
            <a:r>
              <a:rPr lang="ar-SA" sz="2700" b="1" dirty="0" smtClean="0"/>
              <a:t>محد</a:t>
            </a:r>
            <a:r>
              <a:rPr lang="ar-AE" sz="2700" b="1" dirty="0" smtClean="0"/>
              <a:t>ّ</a:t>
            </a:r>
            <a:r>
              <a:rPr lang="ar-SA" sz="2700" b="1" dirty="0" smtClean="0"/>
              <a:t>دة </a:t>
            </a:r>
            <a:r>
              <a:rPr lang="ar-SA" sz="2700" b="1" dirty="0"/>
              <a:t>في </a:t>
            </a:r>
            <a:r>
              <a:rPr lang="ar-AE" sz="2700" b="1" dirty="0" smtClean="0"/>
              <a:t>النظام الإحصائي </a:t>
            </a:r>
            <a:r>
              <a:rPr lang="ar-SA" sz="2700" b="1" dirty="0" smtClean="0"/>
              <a:t>الوطني</a:t>
            </a:r>
            <a:r>
              <a:rPr lang="ar-AE" sz="2700" b="1" dirty="0" smtClean="0"/>
              <a:t> للتسمية</a:t>
            </a:r>
            <a:r>
              <a:rPr lang="ar-SA" sz="2700" b="1" dirty="0" smtClean="0"/>
              <a:t> </a:t>
            </a:r>
            <a:r>
              <a:rPr lang="ar-SA" sz="2700" b="1" dirty="0"/>
              <a:t>لتيسير رصد التجارة الدولية في مواد اتفاقية الأسلحة الكيميائية </a:t>
            </a:r>
            <a:r>
              <a:rPr lang="ar-SA" sz="2700" b="1" dirty="0" smtClean="0"/>
              <a:t>والتحك</a:t>
            </a:r>
            <a:r>
              <a:rPr lang="ar-AE" sz="2700" b="1" dirty="0" smtClean="0"/>
              <a:t>ّ</a:t>
            </a:r>
            <a:r>
              <a:rPr lang="ar-SA" sz="2700" b="1" dirty="0" smtClean="0"/>
              <a:t>م </a:t>
            </a:r>
            <a:r>
              <a:rPr lang="ar-AE" sz="2700" b="1" dirty="0" smtClean="0">
                <a:solidFill>
                  <a:srgbClr val="339933"/>
                </a:solidFill>
              </a:rPr>
              <a:t>ب</a:t>
            </a:r>
            <a:r>
              <a:rPr lang="ar-SA" sz="2700" b="1" dirty="0" smtClean="0"/>
              <a:t>ها</a:t>
            </a:r>
            <a:r>
              <a:rPr lang="ar-EG" sz="2700" b="1" dirty="0" smtClean="0"/>
              <a:t> </a:t>
            </a:r>
            <a:r>
              <a:rPr lang="en-US" dirty="0" smtClean="0"/>
              <a:t>	</a:t>
            </a:r>
            <a:endParaRPr lang="ar-EG" sz="2700" b="1" dirty="0">
              <a:solidFill>
                <a:srgbClr val="C0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07304" y="3177697"/>
            <a:ext cx="7966554" cy="2659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altLang="en-US" sz="2400" b="1" u="sng" dirty="0">
                <a:solidFill>
                  <a:srgbClr val="002060"/>
                </a:solidFill>
              </a:rPr>
              <a:t>التوصية</a:t>
            </a:r>
            <a:r>
              <a:rPr lang="ar-EG" altLang="en-US" sz="2400" b="1" u="sng" dirty="0">
                <a:solidFill>
                  <a:srgbClr val="002060"/>
                </a:solidFill>
              </a:rPr>
              <a:t> (2009)</a:t>
            </a:r>
          </a:p>
          <a:p>
            <a:pPr lvl="1" algn="r" rtl="1"/>
            <a:r>
              <a:rPr lang="ar-SA" altLang="en-US" sz="2100" b="1" dirty="0">
                <a:solidFill>
                  <a:srgbClr val="002060"/>
                </a:solidFill>
              </a:rPr>
              <a:t>تقتصر على </a:t>
            </a:r>
            <a:r>
              <a:rPr lang="ar-AE" altLang="en-US" sz="2100" b="1" dirty="0">
                <a:solidFill>
                  <a:srgbClr val="002060"/>
                </a:solidFill>
              </a:rPr>
              <a:t>ال</a:t>
            </a:r>
            <a:r>
              <a:rPr lang="ar-SA" altLang="en-US" sz="2100" b="1" dirty="0">
                <a:solidFill>
                  <a:srgbClr val="002060"/>
                </a:solidFill>
              </a:rPr>
              <a:t>م</a:t>
            </a:r>
            <a:r>
              <a:rPr lang="ar-AE" altLang="en-US" sz="2100" b="1" dirty="0">
                <a:solidFill>
                  <a:srgbClr val="002060"/>
                </a:solidFill>
              </a:rPr>
              <a:t>وا</a:t>
            </a:r>
            <a:r>
              <a:rPr lang="ar-SA" altLang="en-US" sz="2100" b="1" dirty="0">
                <a:solidFill>
                  <a:srgbClr val="002060"/>
                </a:solidFill>
              </a:rPr>
              <a:t>د </a:t>
            </a:r>
            <a:r>
              <a:rPr lang="ar-AE" altLang="en-US" sz="2100" b="1" dirty="0">
                <a:solidFill>
                  <a:srgbClr val="002060"/>
                </a:solidFill>
              </a:rPr>
              <a:t>ال</a:t>
            </a:r>
            <a:r>
              <a:rPr lang="ar-SA" altLang="en-US" sz="2100" b="1" dirty="0">
                <a:solidFill>
                  <a:srgbClr val="002060"/>
                </a:solidFill>
              </a:rPr>
              <a:t>كيميائية الـ </a:t>
            </a:r>
            <a:r>
              <a:rPr lang="ar-EG" altLang="en-US" sz="2100" b="1" dirty="0">
                <a:solidFill>
                  <a:srgbClr val="002060"/>
                </a:solidFill>
              </a:rPr>
              <a:t>34</a:t>
            </a:r>
            <a:r>
              <a:rPr lang="ar-SA" altLang="en-US" sz="2100" b="1" dirty="0">
                <a:solidFill>
                  <a:srgbClr val="002060"/>
                </a:solidFill>
              </a:rPr>
              <a:t> </a:t>
            </a:r>
            <a:r>
              <a:rPr lang="ar-AE" altLang="en-US" sz="2100" b="1" dirty="0">
                <a:solidFill>
                  <a:srgbClr val="002060"/>
                </a:solidFill>
              </a:rPr>
              <a:t>المنفردة </a:t>
            </a:r>
            <a:r>
              <a:rPr lang="ar-SA" altLang="en-US" sz="2100" b="1" dirty="0">
                <a:solidFill>
                  <a:srgbClr val="002060"/>
                </a:solidFill>
              </a:rPr>
              <a:t>الأكثر أهميةً وتداولاً</a:t>
            </a:r>
          </a:p>
          <a:p>
            <a:pPr marL="342900" lvl="1" indent="0" rtl="1">
              <a:buNone/>
            </a:pPr>
            <a:endParaRPr lang="ar-EG" altLang="en-US" sz="2100" b="1" dirty="0">
              <a:solidFill>
                <a:srgbClr val="002060"/>
              </a:solidFill>
            </a:endParaRPr>
          </a:p>
          <a:p>
            <a:pPr algn="r" rtl="1"/>
            <a:r>
              <a:rPr lang="ar-SA" altLang="en-US" sz="2400" b="1" dirty="0">
                <a:solidFill>
                  <a:srgbClr val="002060"/>
                </a:solidFill>
              </a:rPr>
              <a:t>التوصية</a:t>
            </a:r>
            <a:r>
              <a:rPr lang="ar-EG" altLang="en-US" sz="2400" b="1" dirty="0">
                <a:solidFill>
                  <a:srgbClr val="002060"/>
                </a:solidFill>
              </a:rPr>
              <a:t> (1996)</a:t>
            </a:r>
          </a:p>
          <a:p>
            <a:pPr lvl="1" algn="r" rtl="1"/>
            <a:r>
              <a:rPr lang="ar-EG" altLang="en-US" sz="2100" b="1" dirty="0">
                <a:solidFill>
                  <a:srgbClr val="002060"/>
                </a:solidFill>
              </a:rPr>
              <a:t>73 </a:t>
            </a:r>
            <a:r>
              <a:rPr lang="ar-SA" altLang="en-US" sz="2100" b="1" dirty="0">
                <a:solidFill>
                  <a:srgbClr val="002060"/>
                </a:solidFill>
              </a:rPr>
              <a:t>مادة </a:t>
            </a:r>
            <a:r>
              <a:rPr lang="ar-SA" altLang="en-US" sz="2100" b="1" dirty="0" smtClean="0">
                <a:solidFill>
                  <a:srgbClr val="002060"/>
                </a:solidFill>
              </a:rPr>
              <a:t>كيميائية</a:t>
            </a:r>
            <a:r>
              <a:rPr lang="ar-EG" altLang="en-US" sz="2100" b="1" dirty="0" smtClean="0">
                <a:solidFill>
                  <a:srgbClr val="002060"/>
                </a:solidFill>
              </a:rPr>
              <a:t> ومجموعة من </a:t>
            </a:r>
            <a:r>
              <a:rPr lang="ar-SA" altLang="en-US" sz="2100" b="1" dirty="0" smtClean="0">
                <a:solidFill>
                  <a:srgbClr val="002060"/>
                </a:solidFill>
              </a:rPr>
              <a:t>المواد </a:t>
            </a:r>
            <a:r>
              <a:rPr lang="ar-SA" altLang="en-US" sz="2100" b="1" dirty="0">
                <a:solidFill>
                  <a:srgbClr val="002060"/>
                </a:solidFill>
              </a:rPr>
              <a:t>الكيميائية لأكثر من </a:t>
            </a:r>
            <a:r>
              <a:rPr lang="ar-EG" altLang="en-US" sz="2100" b="1" dirty="0">
                <a:solidFill>
                  <a:srgbClr val="002060"/>
                </a:solidFill>
              </a:rPr>
              <a:t>20,000</a:t>
            </a:r>
            <a:r>
              <a:rPr lang="ar-SA" altLang="en-US" sz="2100" b="1" dirty="0">
                <a:solidFill>
                  <a:srgbClr val="002060"/>
                </a:solidFill>
              </a:rPr>
              <a:t> مادة كيميائية منفردة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964" y="5571040"/>
            <a:ext cx="83250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900" dirty="0"/>
              <a:t>http://www.wcoomd.org/en/topics/nomenclature/instrument-and-tools/hs_recommendations.aspx</a:t>
            </a:r>
          </a:p>
        </p:txBody>
      </p:sp>
    </p:spTree>
    <p:extLst>
      <p:ext uri="{BB962C8B-B14F-4D97-AF65-F5344CB8AC3E}">
        <p14:creationId xmlns:p14="http://schemas.microsoft.com/office/powerpoint/2010/main" val="1111387026"/>
      </p:ext>
    </p:extLst>
  </p:cSld>
  <p:clrMapOvr>
    <a:masterClrMapping/>
  </p:clrMapOvr>
</p:sld>
</file>

<file path=ppt/theme/theme1.xml><?xml version="1.0" encoding="utf-8"?>
<a:theme xmlns:a="http://schemas.openxmlformats.org/drawingml/2006/main" name="WCO STC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2710</TotalTime>
  <Words>1728</Words>
  <Application>Microsoft Office PowerPoint</Application>
  <PresentationFormat>On-screen Show (4:3)</PresentationFormat>
  <Paragraphs>405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 Unicode MS</vt:lpstr>
      <vt:lpstr>ＭＳ Ｐゴシック</vt:lpstr>
      <vt:lpstr>SimSun</vt:lpstr>
      <vt:lpstr>Arial</vt:lpstr>
      <vt:lpstr>Calibri</vt:lpstr>
      <vt:lpstr>Franklin Gothic Medium</vt:lpstr>
      <vt:lpstr>Times New Roman</vt:lpstr>
      <vt:lpstr>Wingdings</vt:lpstr>
      <vt:lpstr>Wingdings 2</vt:lpstr>
      <vt:lpstr>WCO STCE Template</vt:lpstr>
      <vt:lpstr>تحديد هوية المواد الكيميائية المرتبطة باتفاقية الأسلحة الكيميائية باستخدام النظام المُنسَّق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ملخص</vt:lpstr>
      <vt:lpstr>ملخص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Customs Control of Chemical Shipments</dc:title>
  <dc:creator>Heine, Peter M.</dc:creator>
  <cp:lastModifiedBy>Author</cp:lastModifiedBy>
  <cp:revision>168</cp:revision>
  <cp:lastPrinted>2015-12-31T12:59:12Z</cp:lastPrinted>
  <dcterms:created xsi:type="dcterms:W3CDTF">2015-07-20T22:00:39Z</dcterms:created>
  <dcterms:modified xsi:type="dcterms:W3CDTF">2016-02-24T09:40:54Z</dcterms:modified>
</cp:coreProperties>
</file>